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notesMasterIdLst>
    <p:notesMasterId r:id="rId17"/>
  </p:notesMasterIdLst>
  <p:sldIdLst>
    <p:sldId id="256" r:id="rId2"/>
    <p:sldId id="257" r:id="rId3"/>
    <p:sldId id="265" r:id="rId4"/>
    <p:sldId id="266" r:id="rId5"/>
    <p:sldId id="275" r:id="rId6"/>
    <p:sldId id="274" r:id="rId7"/>
    <p:sldId id="277" r:id="rId8"/>
    <p:sldId id="268" r:id="rId9"/>
    <p:sldId id="270" r:id="rId10"/>
    <p:sldId id="284" r:id="rId11"/>
    <p:sldId id="283" r:id="rId12"/>
    <p:sldId id="279" r:id="rId13"/>
    <p:sldId id="281" r:id="rId14"/>
    <p:sldId id="28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58824" autoAdjust="0"/>
  </p:normalViewPr>
  <p:slideViewPr>
    <p:cSldViewPr snapToGrid="0">
      <p:cViewPr varScale="1">
        <p:scale>
          <a:sx n="62" d="100"/>
          <a:sy n="62" d="100"/>
        </p:scale>
        <p:origin x="45" y="18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ED7E1-2B7B-42C9-BEAF-C8B85EF2DC46}"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B9C81B3-94D9-4E7C-B14A-297289BFD2E1}">
      <dgm:prSet/>
      <dgm:spPr/>
      <dgm:t>
        <a:bodyPr/>
        <a:lstStyle/>
        <a:p>
          <a:pPr algn="l"/>
          <a:r>
            <a:rPr lang="en-US" dirty="0">
              <a:solidFill>
                <a:schemeClr val="bg1"/>
              </a:solidFill>
            </a:rPr>
            <a:t>Step 1 – Install Windows 10 ADK and MDT</a:t>
          </a:r>
        </a:p>
      </dgm:t>
    </dgm:pt>
    <dgm:pt modelId="{5C65C93C-1527-4E2C-822F-97DE4394E383}" type="parTrans" cxnId="{623F9649-CC98-4822-8026-B13D8FFF7A75}">
      <dgm:prSet/>
      <dgm:spPr/>
      <dgm:t>
        <a:bodyPr/>
        <a:lstStyle/>
        <a:p>
          <a:pPr algn="l"/>
          <a:endParaRPr lang="en-US"/>
        </a:p>
      </dgm:t>
    </dgm:pt>
    <dgm:pt modelId="{9FF08E98-3F5F-4264-8C0F-27A61CB7D4C2}" type="sibTrans" cxnId="{623F9649-CC98-4822-8026-B13D8FFF7A75}">
      <dgm:prSet/>
      <dgm:spPr/>
      <dgm:t>
        <a:bodyPr/>
        <a:lstStyle/>
        <a:p>
          <a:pPr algn="l"/>
          <a:endParaRPr lang="en-US"/>
        </a:p>
      </dgm:t>
    </dgm:pt>
    <dgm:pt modelId="{5BD6BB4B-567D-4ADB-82F7-20F9B114C10C}">
      <dgm:prSet/>
      <dgm:spPr/>
      <dgm:t>
        <a:bodyPr/>
        <a:lstStyle/>
        <a:p>
          <a:pPr algn="l"/>
          <a:r>
            <a:rPr lang="en-US" dirty="0">
              <a:solidFill>
                <a:schemeClr val="bg1"/>
              </a:solidFill>
            </a:rPr>
            <a:t>Step 2 – Create New Deployment Share</a:t>
          </a:r>
        </a:p>
      </dgm:t>
    </dgm:pt>
    <dgm:pt modelId="{C8CE64A8-7AF1-42B0-A224-E9C3D0E6D38F}" type="parTrans" cxnId="{B6075B29-4BA7-43F1-8D55-BDB6983450D9}">
      <dgm:prSet/>
      <dgm:spPr/>
      <dgm:t>
        <a:bodyPr/>
        <a:lstStyle/>
        <a:p>
          <a:pPr algn="l"/>
          <a:endParaRPr lang="en-US"/>
        </a:p>
      </dgm:t>
    </dgm:pt>
    <dgm:pt modelId="{A5D05419-C126-4B27-99A7-7871BFCEF847}" type="sibTrans" cxnId="{B6075B29-4BA7-43F1-8D55-BDB6983450D9}">
      <dgm:prSet/>
      <dgm:spPr/>
      <dgm:t>
        <a:bodyPr/>
        <a:lstStyle/>
        <a:p>
          <a:pPr algn="l"/>
          <a:endParaRPr lang="en-US"/>
        </a:p>
      </dgm:t>
    </dgm:pt>
    <dgm:pt modelId="{BD7D62E2-6AA2-4F52-A416-84DF4FDC0379}">
      <dgm:prSet/>
      <dgm:spPr/>
      <dgm:t>
        <a:bodyPr/>
        <a:lstStyle/>
        <a:p>
          <a:pPr algn="l"/>
          <a:r>
            <a:rPr lang="en-US" dirty="0">
              <a:solidFill>
                <a:schemeClr val="bg1"/>
              </a:solidFill>
            </a:rPr>
            <a:t>Step 3 – Import the Windows 10 operating system</a:t>
          </a:r>
        </a:p>
      </dgm:t>
    </dgm:pt>
    <dgm:pt modelId="{08D23722-6E46-4717-B2AB-790300505E3D}" type="parTrans" cxnId="{A25A4A5F-D8A3-4777-AC97-D94E10FFA9AB}">
      <dgm:prSet/>
      <dgm:spPr/>
      <dgm:t>
        <a:bodyPr/>
        <a:lstStyle/>
        <a:p>
          <a:pPr algn="l"/>
          <a:endParaRPr lang="en-US"/>
        </a:p>
      </dgm:t>
    </dgm:pt>
    <dgm:pt modelId="{8C0F4409-274D-4B55-953D-68E1BAD53561}" type="sibTrans" cxnId="{A25A4A5F-D8A3-4777-AC97-D94E10FFA9AB}">
      <dgm:prSet/>
      <dgm:spPr/>
      <dgm:t>
        <a:bodyPr/>
        <a:lstStyle/>
        <a:p>
          <a:pPr algn="l"/>
          <a:endParaRPr lang="en-US"/>
        </a:p>
      </dgm:t>
    </dgm:pt>
    <dgm:pt modelId="{FB4D0463-6A43-4087-A2BF-8871B0231C1C}">
      <dgm:prSet/>
      <dgm:spPr/>
      <dgm:t>
        <a:bodyPr/>
        <a:lstStyle/>
        <a:p>
          <a:pPr algn="l"/>
          <a:r>
            <a:rPr lang="en-US" dirty="0">
              <a:solidFill>
                <a:schemeClr val="bg1"/>
              </a:solidFill>
            </a:rPr>
            <a:t>Step 4 – Import Cumulative Updates (Optional)</a:t>
          </a:r>
        </a:p>
      </dgm:t>
    </dgm:pt>
    <dgm:pt modelId="{EBA809C5-EBC6-4C96-B177-4A4AF85B56C8}" type="parTrans" cxnId="{D414C2EF-3009-464A-A6BC-37DF528CDE85}">
      <dgm:prSet/>
      <dgm:spPr/>
      <dgm:t>
        <a:bodyPr/>
        <a:lstStyle/>
        <a:p>
          <a:pPr algn="l"/>
          <a:endParaRPr lang="en-US"/>
        </a:p>
      </dgm:t>
    </dgm:pt>
    <dgm:pt modelId="{37F932F5-69A5-4607-84F2-2715C8CB80D9}" type="sibTrans" cxnId="{D414C2EF-3009-464A-A6BC-37DF528CDE85}">
      <dgm:prSet/>
      <dgm:spPr/>
      <dgm:t>
        <a:bodyPr/>
        <a:lstStyle/>
        <a:p>
          <a:pPr algn="l"/>
          <a:endParaRPr lang="en-US"/>
        </a:p>
      </dgm:t>
    </dgm:pt>
    <dgm:pt modelId="{39DFC1A9-E88B-41CE-8C2B-794BC69B3A6A}">
      <dgm:prSet/>
      <dgm:spPr/>
      <dgm:t>
        <a:bodyPr/>
        <a:lstStyle/>
        <a:p>
          <a:pPr algn="l"/>
          <a:r>
            <a:rPr lang="en-US" dirty="0">
              <a:solidFill>
                <a:schemeClr val="bg1"/>
              </a:solidFill>
            </a:rPr>
            <a:t>Step 5 – Add applications (Optional)</a:t>
          </a:r>
        </a:p>
      </dgm:t>
    </dgm:pt>
    <dgm:pt modelId="{FB516CB9-BF35-444F-A778-3883E293AF70}" type="parTrans" cxnId="{CDF06569-C6FA-4B57-928B-0E183F3D0B43}">
      <dgm:prSet/>
      <dgm:spPr/>
      <dgm:t>
        <a:bodyPr/>
        <a:lstStyle/>
        <a:p>
          <a:pPr algn="l"/>
          <a:endParaRPr lang="en-US"/>
        </a:p>
      </dgm:t>
    </dgm:pt>
    <dgm:pt modelId="{4FE80A00-CBF2-4CFC-A773-CD0F0F221C2E}" type="sibTrans" cxnId="{CDF06569-C6FA-4B57-928B-0E183F3D0B43}">
      <dgm:prSet/>
      <dgm:spPr/>
      <dgm:t>
        <a:bodyPr/>
        <a:lstStyle/>
        <a:p>
          <a:pPr algn="l"/>
          <a:endParaRPr lang="en-US"/>
        </a:p>
      </dgm:t>
    </dgm:pt>
    <dgm:pt modelId="{716C9490-5671-4BCC-8ADC-6ABF9AB847D1}">
      <dgm:prSet/>
      <dgm:spPr/>
      <dgm:t>
        <a:bodyPr/>
        <a:lstStyle/>
        <a:p>
          <a:pPr algn="l"/>
          <a:r>
            <a:rPr lang="en-US" dirty="0">
              <a:solidFill>
                <a:schemeClr val="bg1"/>
              </a:solidFill>
            </a:rPr>
            <a:t>Step 6 – Create/Edit Task Sequence</a:t>
          </a:r>
        </a:p>
      </dgm:t>
    </dgm:pt>
    <dgm:pt modelId="{43057D32-296D-48FA-B632-AF8CA8F65E5F}" type="parTrans" cxnId="{66F792A5-F076-4057-AB18-F15D2E48BF5D}">
      <dgm:prSet/>
      <dgm:spPr/>
      <dgm:t>
        <a:bodyPr/>
        <a:lstStyle/>
        <a:p>
          <a:pPr algn="l"/>
          <a:endParaRPr lang="en-US"/>
        </a:p>
      </dgm:t>
    </dgm:pt>
    <dgm:pt modelId="{3203AA88-4329-42D4-A92F-68D876DCD452}" type="sibTrans" cxnId="{66F792A5-F076-4057-AB18-F15D2E48BF5D}">
      <dgm:prSet/>
      <dgm:spPr/>
      <dgm:t>
        <a:bodyPr/>
        <a:lstStyle/>
        <a:p>
          <a:pPr algn="l"/>
          <a:endParaRPr lang="en-US"/>
        </a:p>
      </dgm:t>
    </dgm:pt>
    <dgm:pt modelId="{7940DEC0-9DD4-4918-A4BB-342D32F0AAF6}">
      <dgm:prSet/>
      <dgm:spPr/>
      <dgm:t>
        <a:bodyPr/>
        <a:lstStyle/>
        <a:p>
          <a:pPr algn="l"/>
          <a:r>
            <a:rPr lang="en-US" dirty="0">
              <a:solidFill>
                <a:schemeClr val="bg1"/>
              </a:solidFill>
            </a:rPr>
            <a:t>Step 7 – Configure/Update the Deployment Share</a:t>
          </a:r>
        </a:p>
      </dgm:t>
    </dgm:pt>
    <dgm:pt modelId="{4129F8D0-DF02-4016-A780-335505253CAE}" type="parTrans" cxnId="{A7984494-5B4D-457C-983E-069979D785C2}">
      <dgm:prSet/>
      <dgm:spPr/>
      <dgm:t>
        <a:bodyPr/>
        <a:lstStyle/>
        <a:p>
          <a:pPr algn="l"/>
          <a:endParaRPr lang="en-US"/>
        </a:p>
      </dgm:t>
    </dgm:pt>
    <dgm:pt modelId="{447D07DA-D625-48EB-9F52-D8A673CA356B}" type="sibTrans" cxnId="{A7984494-5B4D-457C-983E-069979D785C2}">
      <dgm:prSet/>
      <dgm:spPr/>
      <dgm:t>
        <a:bodyPr/>
        <a:lstStyle/>
        <a:p>
          <a:pPr algn="l"/>
          <a:endParaRPr lang="en-US"/>
        </a:p>
      </dgm:t>
    </dgm:pt>
    <dgm:pt modelId="{F77B4B6E-18F9-4B38-B7D0-9041F7F98CBD}">
      <dgm:prSet/>
      <dgm:spPr/>
      <dgm:t>
        <a:bodyPr/>
        <a:lstStyle/>
        <a:p>
          <a:pPr algn="l"/>
          <a:r>
            <a:rPr lang="en-US" dirty="0">
              <a:solidFill>
                <a:schemeClr val="bg1"/>
              </a:solidFill>
            </a:rPr>
            <a:t>Step 8 - Create Windows Reference Images</a:t>
          </a:r>
        </a:p>
      </dgm:t>
    </dgm:pt>
    <dgm:pt modelId="{AC325A08-705E-4872-BD88-8BC2EA91548F}" type="parTrans" cxnId="{D879E907-ECB1-49B1-A157-B35B7682721B}">
      <dgm:prSet/>
      <dgm:spPr/>
      <dgm:t>
        <a:bodyPr/>
        <a:lstStyle/>
        <a:p>
          <a:pPr algn="l"/>
          <a:endParaRPr lang="en-US"/>
        </a:p>
      </dgm:t>
    </dgm:pt>
    <dgm:pt modelId="{B5B099FC-95FA-4BCC-A479-DB6E508B45C5}" type="sibTrans" cxnId="{D879E907-ECB1-49B1-A157-B35B7682721B}">
      <dgm:prSet/>
      <dgm:spPr/>
      <dgm:t>
        <a:bodyPr/>
        <a:lstStyle/>
        <a:p>
          <a:pPr algn="l"/>
          <a:endParaRPr lang="en-US"/>
        </a:p>
      </dgm:t>
    </dgm:pt>
    <dgm:pt modelId="{70119ACA-75E8-4D70-B216-0468935B4B43}" type="pres">
      <dgm:prSet presAssocID="{C50ED7E1-2B7B-42C9-BEAF-C8B85EF2DC46}" presName="Name0" presStyleCnt="0">
        <dgm:presLayoutVars>
          <dgm:dir/>
          <dgm:animLvl val="lvl"/>
          <dgm:resizeHandles val="exact"/>
        </dgm:presLayoutVars>
      </dgm:prSet>
      <dgm:spPr/>
    </dgm:pt>
    <dgm:pt modelId="{8432433F-C272-4D08-8326-879D43342AEA}" type="pres">
      <dgm:prSet presAssocID="{1B9C81B3-94D9-4E7C-B14A-297289BFD2E1}" presName="linNode" presStyleCnt="0"/>
      <dgm:spPr/>
    </dgm:pt>
    <dgm:pt modelId="{D124ECA7-735B-4BB0-849F-AF48EA0433C5}" type="pres">
      <dgm:prSet presAssocID="{1B9C81B3-94D9-4E7C-B14A-297289BFD2E1}" presName="parentText" presStyleLbl="node1" presStyleIdx="0" presStyleCnt="8" custScaleX="277778" custLinFactNeighborX="-7485" custLinFactNeighborY="-490">
        <dgm:presLayoutVars>
          <dgm:chMax val="1"/>
          <dgm:bulletEnabled val="1"/>
        </dgm:presLayoutVars>
      </dgm:prSet>
      <dgm:spPr/>
    </dgm:pt>
    <dgm:pt modelId="{81A33741-1EC5-462A-99CD-21D7D9D4FA1F}" type="pres">
      <dgm:prSet presAssocID="{9FF08E98-3F5F-4264-8C0F-27A61CB7D4C2}" presName="sp" presStyleCnt="0"/>
      <dgm:spPr/>
    </dgm:pt>
    <dgm:pt modelId="{4EAFE01B-09FD-4B03-B77F-24B1384BDC40}" type="pres">
      <dgm:prSet presAssocID="{5BD6BB4B-567D-4ADB-82F7-20F9B114C10C}" presName="linNode" presStyleCnt="0"/>
      <dgm:spPr/>
    </dgm:pt>
    <dgm:pt modelId="{15B1AE83-1FAF-4DD9-80A6-5F93019190C8}" type="pres">
      <dgm:prSet presAssocID="{5BD6BB4B-567D-4ADB-82F7-20F9B114C10C}" presName="parentText" presStyleLbl="node1" presStyleIdx="1" presStyleCnt="8" custScaleX="277778">
        <dgm:presLayoutVars>
          <dgm:chMax val="1"/>
          <dgm:bulletEnabled val="1"/>
        </dgm:presLayoutVars>
      </dgm:prSet>
      <dgm:spPr/>
    </dgm:pt>
    <dgm:pt modelId="{08D4FCA3-3A44-43AB-8184-B670674C178A}" type="pres">
      <dgm:prSet presAssocID="{A5D05419-C126-4B27-99A7-7871BFCEF847}" presName="sp" presStyleCnt="0"/>
      <dgm:spPr/>
    </dgm:pt>
    <dgm:pt modelId="{E28538BA-FF35-4357-B454-7A2CE8BA9C3F}" type="pres">
      <dgm:prSet presAssocID="{BD7D62E2-6AA2-4F52-A416-84DF4FDC0379}" presName="linNode" presStyleCnt="0"/>
      <dgm:spPr/>
    </dgm:pt>
    <dgm:pt modelId="{85773368-7D89-44AB-9774-70C0FF135906}" type="pres">
      <dgm:prSet presAssocID="{BD7D62E2-6AA2-4F52-A416-84DF4FDC0379}" presName="parentText" presStyleLbl="node1" presStyleIdx="2" presStyleCnt="8" custScaleX="277778">
        <dgm:presLayoutVars>
          <dgm:chMax val="1"/>
          <dgm:bulletEnabled val="1"/>
        </dgm:presLayoutVars>
      </dgm:prSet>
      <dgm:spPr/>
    </dgm:pt>
    <dgm:pt modelId="{58A8C760-8EBC-4E45-977D-C4E26F15BF22}" type="pres">
      <dgm:prSet presAssocID="{8C0F4409-274D-4B55-953D-68E1BAD53561}" presName="sp" presStyleCnt="0"/>
      <dgm:spPr/>
    </dgm:pt>
    <dgm:pt modelId="{F9DE5A16-030B-490B-93C7-4769B2EEF2DC}" type="pres">
      <dgm:prSet presAssocID="{FB4D0463-6A43-4087-A2BF-8871B0231C1C}" presName="linNode" presStyleCnt="0"/>
      <dgm:spPr/>
    </dgm:pt>
    <dgm:pt modelId="{6EF02764-1CA8-4889-A5DD-C252AD156D7C}" type="pres">
      <dgm:prSet presAssocID="{FB4D0463-6A43-4087-A2BF-8871B0231C1C}" presName="parentText" presStyleLbl="node1" presStyleIdx="3" presStyleCnt="8" custScaleX="277778">
        <dgm:presLayoutVars>
          <dgm:chMax val="1"/>
          <dgm:bulletEnabled val="1"/>
        </dgm:presLayoutVars>
      </dgm:prSet>
      <dgm:spPr/>
    </dgm:pt>
    <dgm:pt modelId="{AB062D2B-B04D-4516-8DCF-61BC9998B3A9}" type="pres">
      <dgm:prSet presAssocID="{37F932F5-69A5-4607-84F2-2715C8CB80D9}" presName="sp" presStyleCnt="0"/>
      <dgm:spPr/>
    </dgm:pt>
    <dgm:pt modelId="{A48AA118-3F7A-428D-AFB8-2128258806F6}" type="pres">
      <dgm:prSet presAssocID="{39DFC1A9-E88B-41CE-8C2B-794BC69B3A6A}" presName="linNode" presStyleCnt="0"/>
      <dgm:spPr/>
    </dgm:pt>
    <dgm:pt modelId="{E3F3FD8C-FC5B-4F42-8626-ACACF1F05248}" type="pres">
      <dgm:prSet presAssocID="{39DFC1A9-E88B-41CE-8C2B-794BC69B3A6A}" presName="parentText" presStyleLbl="node1" presStyleIdx="4" presStyleCnt="8" custScaleX="277778">
        <dgm:presLayoutVars>
          <dgm:chMax val="1"/>
          <dgm:bulletEnabled val="1"/>
        </dgm:presLayoutVars>
      </dgm:prSet>
      <dgm:spPr/>
    </dgm:pt>
    <dgm:pt modelId="{0F02307C-05AD-45AF-8C1F-C0B2181338F8}" type="pres">
      <dgm:prSet presAssocID="{4FE80A00-CBF2-4CFC-A773-CD0F0F221C2E}" presName="sp" presStyleCnt="0"/>
      <dgm:spPr/>
    </dgm:pt>
    <dgm:pt modelId="{C967DC7B-7C2F-4B29-B402-1715293F3E55}" type="pres">
      <dgm:prSet presAssocID="{716C9490-5671-4BCC-8ADC-6ABF9AB847D1}" presName="linNode" presStyleCnt="0"/>
      <dgm:spPr/>
    </dgm:pt>
    <dgm:pt modelId="{142FFC35-04E1-40FF-920B-4DD1F739269E}" type="pres">
      <dgm:prSet presAssocID="{716C9490-5671-4BCC-8ADC-6ABF9AB847D1}" presName="parentText" presStyleLbl="node1" presStyleIdx="5" presStyleCnt="8" custScaleX="277778">
        <dgm:presLayoutVars>
          <dgm:chMax val="1"/>
          <dgm:bulletEnabled val="1"/>
        </dgm:presLayoutVars>
      </dgm:prSet>
      <dgm:spPr/>
    </dgm:pt>
    <dgm:pt modelId="{E507765A-4803-4D55-88A8-4497BD6C3BE5}" type="pres">
      <dgm:prSet presAssocID="{3203AA88-4329-42D4-A92F-68D876DCD452}" presName="sp" presStyleCnt="0"/>
      <dgm:spPr/>
    </dgm:pt>
    <dgm:pt modelId="{85365D86-E58C-4D69-AF5B-3C312237DB60}" type="pres">
      <dgm:prSet presAssocID="{7940DEC0-9DD4-4918-A4BB-342D32F0AAF6}" presName="linNode" presStyleCnt="0"/>
      <dgm:spPr/>
    </dgm:pt>
    <dgm:pt modelId="{3215DA87-C0E8-4895-B4F8-12CB6EA3735C}" type="pres">
      <dgm:prSet presAssocID="{7940DEC0-9DD4-4918-A4BB-342D32F0AAF6}" presName="parentText" presStyleLbl="node1" presStyleIdx="6" presStyleCnt="8" custScaleX="277778">
        <dgm:presLayoutVars>
          <dgm:chMax val="1"/>
          <dgm:bulletEnabled val="1"/>
        </dgm:presLayoutVars>
      </dgm:prSet>
      <dgm:spPr/>
    </dgm:pt>
    <dgm:pt modelId="{3C1B3D09-CC53-4710-8E57-2529084F94BD}" type="pres">
      <dgm:prSet presAssocID="{447D07DA-D625-48EB-9F52-D8A673CA356B}" presName="sp" presStyleCnt="0"/>
      <dgm:spPr/>
    </dgm:pt>
    <dgm:pt modelId="{E5659BC6-8CC1-4AF6-8763-D93BE9903224}" type="pres">
      <dgm:prSet presAssocID="{F77B4B6E-18F9-4B38-B7D0-9041F7F98CBD}" presName="linNode" presStyleCnt="0"/>
      <dgm:spPr/>
    </dgm:pt>
    <dgm:pt modelId="{F97C19FA-11C7-4F69-9B31-2BF1685D1F82}" type="pres">
      <dgm:prSet presAssocID="{F77B4B6E-18F9-4B38-B7D0-9041F7F98CBD}" presName="parentText" presStyleLbl="node1" presStyleIdx="7" presStyleCnt="8" custScaleX="277778">
        <dgm:presLayoutVars>
          <dgm:chMax val="1"/>
          <dgm:bulletEnabled val="1"/>
        </dgm:presLayoutVars>
      </dgm:prSet>
      <dgm:spPr/>
    </dgm:pt>
  </dgm:ptLst>
  <dgm:cxnLst>
    <dgm:cxn modelId="{D879E907-ECB1-49B1-A157-B35B7682721B}" srcId="{C50ED7E1-2B7B-42C9-BEAF-C8B85EF2DC46}" destId="{F77B4B6E-18F9-4B38-B7D0-9041F7F98CBD}" srcOrd="7" destOrd="0" parTransId="{AC325A08-705E-4872-BD88-8BC2EA91548F}" sibTransId="{B5B099FC-95FA-4BCC-A479-DB6E508B45C5}"/>
    <dgm:cxn modelId="{B6075B29-4BA7-43F1-8D55-BDB6983450D9}" srcId="{C50ED7E1-2B7B-42C9-BEAF-C8B85EF2DC46}" destId="{5BD6BB4B-567D-4ADB-82F7-20F9B114C10C}" srcOrd="1" destOrd="0" parTransId="{C8CE64A8-7AF1-42B0-A224-E9C3D0E6D38F}" sibTransId="{A5D05419-C126-4B27-99A7-7871BFCEF847}"/>
    <dgm:cxn modelId="{7F0F363F-90AE-478E-BB9A-F63F0FEB0B77}" type="presOf" srcId="{1B9C81B3-94D9-4E7C-B14A-297289BFD2E1}" destId="{D124ECA7-735B-4BB0-849F-AF48EA0433C5}" srcOrd="0" destOrd="0" presId="urn:microsoft.com/office/officeart/2005/8/layout/vList5"/>
    <dgm:cxn modelId="{8503735C-0031-4A84-BC08-3B3E699E36EF}" type="presOf" srcId="{716C9490-5671-4BCC-8ADC-6ABF9AB847D1}" destId="{142FFC35-04E1-40FF-920B-4DD1F739269E}" srcOrd="0" destOrd="0" presId="urn:microsoft.com/office/officeart/2005/8/layout/vList5"/>
    <dgm:cxn modelId="{A25A4A5F-D8A3-4777-AC97-D94E10FFA9AB}" srcId="{C50ED7E1-2B7B-42C9-BEAF-C8B85EF2DC46}" destId="{BD7D62E2-6AA2-4F52-A416-84DF4FDC0379}" srcOrd="2" destOrd="0" parTransId="{08D23722-6E46-4717-B2AB-790300505E3D}" sibTransId="{8C0F4409-274D-4B55-953D-68E1BAD53561}"/>
    <dgm:cxn modelId="{CDF06569-C6FA-4B57-928B-0E183F3D0B43}" srcId="{C50ED7E1-2B7B-42C9-BEAF-C8B85EF2DC46}" destId="{39DFC1A9-E88B-41CE-8C2B-794BC69B3A6A}" srcOrd="4" destOrd="0" parTransId="{FB516CB9-BF35-444F-A778-3883E293AF70}" sibTransId="{4FE80A00-CBF2-4CFC-A773-CD0F0F221C2E}"/>
    <dgm:cxn modelId="{623F9649-CC98-4822-8026-B13D8FFF7A75}" srcId="{C50ED7E1-2B7B-42C9-BEAF-C8B85EF2DC46}" destId="{1B9C81B3-94D9-4E7C-B14A-297289BFD2E1}" srcOrd="0" destOrd="0" parTransId="{5C65C93C-1527-4E2C-822F-97DE4394E383}" sibTransId="{9FF08E98-3F5F-4264-8C0F-27A61CB7D4C2}"/>
    <dgm:cxn modelId="{A7984494-5B4D-457C-983E-069979D785C2}" srcId="{C50ED7E1-2B7B-42C9-BEAF-C8B85EF2DC46}" destId="{7940DEC0-9DD4-4918-A4BB-342D32F0AAF6}" srcOrd="6" destOrd="0" parTransId="{4129F8D0-DF02-4016-A780-335505253CAE}" sibTransId="{447D07DA-D625-48EB-9F52-D8A673CA356B}"/>
    <dgm:cxn modelId="{66F792A5-F076-4057-AB18-F15D2E48BF5D}" srcId="{C50ED7E1-2B7B-42C9-BEAF-C8B85EF2DC46}" destId="{716C9490-5671-4BCC-8ADC-6ABF9AB847D1}" srcOrd="5" destOrd="0" parTransId="{43057D32-296D-48FA-B632-AF8CA8F65E5F}" sibTransId="{3203AA88-4329-42D4-A92F-68D876DCD452}"/>
    <dgm:cxn modelId="{BD42CAAC-2B4D-4A90-9009-E94FB71CC237}" type="presOf" srcId="{7940DEC0-9DD4-4918-A4BB-342D32F0AAF6}" destId="{3215DA87-C0E8-4895-B4F8-12CB6EA3735C}" srcOrd="0" destOrd="0" presId="urn:microsoft.com/office/officeart/2005/8/layout/vList5"/>
    <dgm:cxn modelId="{3E4B0ABB-80C0-4924-8CB5-6859F9D98442}" type="presOf" srcId="{FB4D0463-6A43-4087-A2BF-8871B0231C1C}" destId="{6EF02764-1CA8-4889-A5DD-C252AD156D7C}" srcOrd="0" destOrd="0" presId="urn:microsoft.com/office/officeart/2005/8/layout/vList5"/>
    <dgm:cxn modelId="{F32A36C6-571F-4178-A36E-E2671E2B931D}" type="presOf" srcId="{F77B4B6E-18F9-4B38-B7D0-9041F7F98CBD}" destId="{F97C19FA-11C7-4F69-9B31-2BF1685D1F82}" srcOrd="0" destOrd="0" presId="urn:microsoft.com/office/officeart/2005/8/layout/vList5"/>
    <dgm:cxn modelId="{5951EFD3-3E39-4F1E-A659-54BF6890CDC3}" type="presOf" srcId="{39DFC1A9-E88B-41CE-8C2B-794BC69B3A6A}" destId="{E3F3FD8C-FC5B-4F42-8626-ACACF1F05248}" srcOrd="0" destOrd="0" presId="urn:microsoft.com/office/officeart/2005/8/layout/vList5"/>
    <dgm:cxn modelId="{034976D4-994A-4DA4-9B68-A1609DC7CDEA}" type="presOf" srcId="{BD7D62E2-6AA2-4F52-A416-84DF4FDC0379}" destId="{85773368-7D89-44AB-9774-70C0FF135906}" srcOrd="0" destOrd="0" presId="urn:microsoft.com/office/officeart/2005/8/layout/vList5"/>
    <dgm:cxn modelId="{E464BFD7-ADE0-4CD3-B7F6-BDB5D4291570}" type="presOf" srcId="{C50ED7E1-2B7B-42C9-BEAF-C8B85EF2DC46}" destId="{70119ACA-75E8-4D70-B216-0468935B4B43}" srcOrd="0" destOrd="0" presId="urn:microsoft.com/office/officeart/2005/8/layout/vList5"/>
    <dgm:cxn modelId="{57D037EC-563E-4F58-B74A-27AD486C555D}" type="presOf" srcId="{5BD6BB4B-567D-4ADB-82F7-20F9B114C10C}" destId="{15B1AE83-1FAF-4DD9-80A6-5F93019190C8}" srcOrd="0" destOrd="0" presId="urn:microsoft.com/office/officeart/2005/8/layout/vList5"/>
    <dgm:cxn modelId="{D414C2EF-3009-464A-A6BC-37DF528CDE85}" srcId="{C50ED7E1-2B7B-42C9-BEAF-C8B85EF2DC46}" destId="{FB4D0463-6A43-4087-A2BF-8871B0231C1C}" srcOrd="3" destOrd="0" parTransId="{EBA809C5-EBC6-4C96-B177-4A4AF85B56C8}" sibTransId="{37F932F5-69A5-4607-84F2-2715C8CB80D9}"/>
    <dgm:cxn modelId="{641F44E7-F192-4F27-8277-E39333F48DAA}" type="presParOf" srcId="{70119ACA-75E8-4D70-B216-0468935B4B43}" destId="{8432433F-C272-4D08-8326-879D43342AEA}" srcOrd="0" destOrd="0" presId="urn:microsoft.com/office/officeart/2005/8/layout/vList5"/>
    <dgm:cxn modelId="{22978FBE-B66D-420F-B8BB-63C34454D16A}" type="presParOf" srcId="{8432433F-C272-4D08-8326-879D43342AEA}" destId="{D124ECA7-735B-4BB0-849F-AF48EA0433C5}" srcOrd="0" destOrd="0" presId="urn:microsoft.com/office/officeart/2005/8/layout/vList5"/>
    <dgm:cxn modelId="{17211DB4-EA32-49A1-9C64-C086F8B43013}" type="presParOf" srcId="{70119ACA-75E8-4D70-B216-0468935B4B43}" destId="{81A33741-1EC5-462A-99CD-21D7D9D4FA1F}" srcOrd="1" destOrd="0" presId="urn:microsoft.com/office/officeart/2005/8/layout/vList5"/>
    <dgm:cxn modelId="{69306DA8-227B-403F-A0B4-4807A141780D}" type="presParOf" srcId="{70119ACA-75E8-4D70-B216-0468935B4B43}" destId="{4EAFE01B-09FD-4B03-B77F-24B1384BDC40}" srcOrd="2" destOrd="0" presId="urn:microsoft.com/office/officeart/2005/8/layout/vList5"/>
    <dgm:cxn modelId="{D6D86A76-904C-496D-B5D4-DFFD53FA0762}" type="presParOf" srcId="{4EAFE01B-09FD-4B03-B77F-24B1384BDC40}" destId="{15B1AE83-1FAF-4DD9-80A6-5F93019190C8}" srcOrd="0" destOrd="0" presId="urn:microsoft.com/office/officeart/2005/8/layout/vList5"/>
    <dgm:cxn modelId="{2C91DAEE-A168-47B8-9FDE-30336EAEFBCC}" type="presParOf" srcId="{70119ACA-75E8-4D70-B216-0468935B4B43}" destId="{08D4FCA3-3A44-43AB-8184-B670674C178A}" srcOrd="3" destOrd="0" presId="urn:microsoft.com/office/officeart/2005/8/layout/vList5"/>
    <dgm:cxn modelId="{FEAEA43B-A786-4F14-9DBC-FB34392D58B6}" type="presParOf" srcId="{70119ACA-75E8-4D70-B216-0468935B4B43}" destId="{E28538BA-FF35-4357-B454-7A2CE8BA9C3F}" srcOrd="4" destOrd="0" presId="urn:microsoft.com/office/officeart/2005/8/layout/vList5"/>
    <dgm:cxn modelId="{581BFE22-691F-4710-917E-ADF93E9805FF}" type="presParOf" srcId="{E28538BA-FF35-4357-B454-7A2CE8BA9C3F}" destId="{85773368-7D89-44AB-9774-70C0FF135906}" srcOrd="0" destOrd="0" presId="urn:microsoft.com/office/officeart/2005/8/layout/vList5"/>
    <dgm:cxn modelId="{477CFE4C-B4C8-4C27-BCF0-D18B67760E0A}" type="presParOf" srcId="{70119ACA-75E8-4D70-B216-0468935B4B43}" destId="{58A8C760-8EBC-4E45-977D-C4E26F15BF22}" srcOrd="5" destOrd="0" presId="urn:microsoft.com/office/officeart/2005/8/layout/vList5"/>
    <dgm:cxn modelId="{B46C32CA-3123-4063-A2E9-96839DCC07DF}" type="presParOf" srcId="{70119ACA-75E8-4D70-B216-0468935B4B43}" destId="{F9DE5A16-030B-490B-93C7-4769B2EEF2DC}" srcOrd="6" destOrd="0" presId="urn:microsoft.com/office/officeart/2005/8/layout/vList5"/>
    <dgm:cxn modelId="{BC718548-B835-40AB-BA66-28A6165EF7AA}" type="presParOf" srcId="{F9DE5A16-030B-490B-93C7-4769B2EEF2DC}" destId="{6EF02764-1CA8-4889-A5DD-C252AD156D7C}" srcOrd="0" destOrd="0" presId="urn:microsoft.com/office/officeart/2005/8/layout/vList5"/>
    <dgm:cxn modelId="{D4631B9A-F3EA-4C3A-822A-0809BA1B2DC9}" type="presParOf" srcId="{70119ACA-75E8-4D70-B216-0468935B4B43}" destId="{AB062D2B-B04D-4516-8DCF-61BC9998B3A9}" srcOrd="7" destOrd="0" presId="urn:microsoft.com/office/officeart/2005/8/layout/vList5"/>
    <dgm:cxn modelId="{6D9EDFF0-EE3A-4715-B7C0-099124798FEA}" type="presParOf" srcId="{70119ACA-75E8-4D70-B216-0468935B4B43}" destId="{A48AA118-3F7A-428D-AFB8-2128258806F6}" srcOrd="8" destOrd="0" presId="urn:microsoft.com/office/officeart/2005/8/layout/vList5"/>
    <dgm:cxn modelId="{51DFBAC1-F2C6-4F33-A22D-5AB244D290E4}" type="presParOf" srcId="{A48AA118-3F7A-428D-AFB8-2128258806F6}" destId="{E3F3FD8C-FC5B-4F42-8626-ACACF1F05248}" srcOrd="0" destOrd="0" presId="urn:microsoft.com/office/officeart/2005/8/layout/vList5"/>
    <dgm:cxn modelId="{268FCB84-2B01-45EC-9639-BE82B78DF95F}" type="presParOf" srcId="{70119ACA-75E8-4D70-B216-0468935B4B43}" destId="{0F02307C-05AD-45AF-8C1F-C0B2181338F8}" srcOrd="9" destOrd="0" presId="urn:microsoft.com/office/officeart/2005/8/layout/vList5"/>
    <dgm:cxn modelId="{44780C56-2C33-4742-B22F-2C158C5156A9}" type="presParOf" srcId="{70119ACA-75E8-4D70-B216-0468935B4B43}" destId="{C967DC7B-7C2F-4B29-B402-1715293F3E55}" srcOrd="10" destOrd="0" presId="urn:microsoft.com/office/officeart/2005/8/layout/vList5"/>
    <dgm:cxn modelId="{D9DFAA5F-F9B6-4B3F-BB82-C1E4339109E1}" type="presParOf" srcId="{C967DC7B-7C2F-4B29-B402-1715293F3E55}" destId="{142FFC35-04E1-40FF-920B-4DD1F739269E}" srcOrd="0" destOrd="0" presId="urn:microsoft.com/office/officeart/2005/8/layout/vList5"/>
    <dgm:cxn modelId="{BF831025-1977-4A6E-831F-9081A83685F7}" type="presParOf" srcId="{70119ACA-75E8-4D70-B216-0468935B4B43}" destId="{E507765A-4803-4D55-88A8-4497BD6C3BE5}" srcOrd="11" destOrd="0" presId="urn:microsoft.com/office/officeart/2005/8/layout/vList5"/>
    <dgm:cxn modelId="{D09F9C29-807B-4C8E-A817-E8E71D1A4265}" type="presParOf" srcId="{70119ACA-75E8-4D70-B216-0468935B4B43}" destId="{85365D86-E58C-4D69-AF5B-3C312237DB60}" srcOrd="12" destOrd="0" presId="urn:microsoft.com/office/officeart/2005/8/layout/vList5"/>
    <dgm:cxn modelId="{36AA82DB-D42C-4F12-B8C8-FE2385C372ED}" type="presParOf" srcId="{85365D86-E58C-4D69-AF5B-3C312237DB60}" destId="{3215DA87-C0E8-4895-B4F8-12CB6EA3735C}" srcOrd="0" destOrd="0" presId="urn:microsoft.com/office/officeart/2005/8/layout/vList5"/>
    <dgm:cxn modelId="{53857D72-3A7E-4A04-9B62-4262E54F2C1A}" type="presParOf" srcId="{70119ACA-75E8-4D70-B216-0468935B4B43}" destId="{3C1B3D09-CC53-4710-8E57-2529084F94BD}" srcOrd="13" destOrd="0" presId="urn:microsoft.com/office/officeart/2005/8/layout/vList5"/>
    <dgm:cxn modelId="{BC2F9AA5-4A3A-41F9-92BE-472D9A258D9F}" type="presParOf" srcId="{70119ACA-75E8-4D70-B216-0468935B4B43}" destId="{E5659BC6-8CC1-4AF6-8763-D93BE9903224}" srcOrd="14" destOrd="0" presId="urn:microsoft.com/office/officeart/2005/8/layout/vList5"/>
    <dgm:cxn modelId="{209F272C-C106-47D9-85E2-7ADF92B19CE8}" type="presParOf" srcId="{E5659BC6-8CC1-4AF6-8763-D93BE9903224}" destId="{F97C19FA-11C7-4F69-9B31-2BF1685D1F8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0ED7E1-2B7B-42C9-BEAF-C8B85EF2DC46}" type="doc">
      <dgm:prSet loTypeId="urn:microsoft.com/office/officeart/2005/8/layout/vList6" loCatId="list" qsTypeId="urn:microsoft.com/office/officeart/2005/8/quickstyle/simple4" qsCatId="simple" csTypeId="urn:microsoft.com/office/officeart/2005/8/colors/colorful2" csCatId="colorful" phldr="1"/>
      <dgm:spPr/>
      <dgm:t>
        <a:bodyPr/>
        <a:lstStyle/>
        <a:p>
          <a:endParaRPr lang="en-US"/>
        </a:p>
      </dgm:t>
    </dgm:pt>
    <dgm:pt modelId="{F77B4B6E-18F9-4B38-B7D0-9041F7F98CBD}">
      <dgm:prSet custT="1"/>
      <dgm:spPr/>
      <dgm:t>
        <a:bodyPr/>
        <a:lstStyle/>
        <a:p>
          <a:r>
            <a:rPr lang="en-US" sz="1700" dirty="0">
              <a:solidFill>
                <a:schemeClr val="bg1"/>
              </a:solidFill>
            </a:rPr>
            <a:t>OSDeploy.com </a:t>
          </a:r>
        </a:p>
        <a:p>
          <a:r>
            <a:rPr lang="en-US" sz="1700" dirty="0" err="1">
              <a:solidFill>
                <a:schemeClr val="bg1"/>
              </a:solidFill>
            </a:rPr>
            <a:t>OSBuilder</a:t>
          </a:r>
          <a:r>
            <a:rPr lang="en-US" sz="1700" dirty="0">
              <a:solidFill>
                <a:schemeClr val="bg1"/>
              </a:solidFill>
            </a:rPr>
            <a:t> – PowerShell Module</a:t>
          </a:r>
        </a:p>
        <a:p>
          <a:endParaRPr lang="en-US" sz="1700" dirty="0">
            <a:solidFill>
              <a:schemeClr val="bg1"/>
            </a:solidFill>
          </a:endParaRPr>
        </a:p>
        <a:p>
          <a:r>
            <a:rPr lang="en-US" sz="1700" dirty="0">
              <a:solidFill>
                <a:schemeClr val="bg1"/>
              </a:solidFill>
            </a:rPr>
            <a:t>Get-</a:t>
          </a:r>
          <a:r>
            <a:rPr lang="en-US" sz="1700" dirty="0" err="1">
              <a:solidFill>
                <a:schemeClr val="bg1"/>
              </a:solidFill>
            </a:rPr>
            <a:t>OSBUpdate</a:t>
          </a:r>
          <a:r>
            <a:rPr lang="en-US" sz="1700" dirty="0">
              <a:solidFill>
                <a:schemeClr val="bg1"/>
              </a:solidFill>
            </a:rPr>
            <a:t> –</a:t>
          </a:r>
          <a:r>
            <a:rPr lang="en-US" sz="1700" dirty="0" err="1">
              <a:solidFill>
                <a:schemeClr val="bg1"/>
              </a:solidFill>
            </a:rPr>
            <a:t>UpdateCatalogs</a:t>
          </a:r>
          <a:r>
            <a:rPr lang="en-US" sz="1700" dirty="0">
              <a:solidFill>
                <a:schemeClr val="bg1"/>
              </a:solidFill>
            </a:rPr>
            <a:t> </a:t>
          </a:r>
        </a:p>
        <a:p>
          <a:r>
            <a:rPr lang="en-US" sz="1700" dirty="0">
              <a:solidFill>
                <a:schemeClr val="bg1"/>
              </a:solidFill>
            </a:rPr>
            <a:t>Import-</a:t>
          </a:r>
          <a:r>
            <a:rPr lang="en-US" sz="1700" dirty="0" err="1">
              <a:solidFill>
                <a:schemeClr val="bg1"/>
              </a:solidFill>
            </a:rPr>
            <a:t>OSMedia</a:t>
          </a:r>
          <a:endParaRPr lang="en-US" sz="1700" dirty="0">
            <a:solidFill>
              <a:schemeClr val="bg1"/>
            </a:solidFill>
          </a:endParaRPr>
        </a:p>
        <a:p>
          <a:r>
            <a:rPr lang="en-US" sz="1700" dirty="0">
              <a:solidFill>
                <a:schemeClr val="bg1"/>
              </a:solidFill>
            </a:rPr>
            <a:t>Update-</a:t>
          </a:r>
          <a:r>
            <a:rPr lang="en-US" sz="1700" dirty="0" err="1">
              <a:solidFill>
                <a:schemeClr val="bg1"/>
              </a:solidFill>
            </a:rPr>
            <a:t>OSMedia</a:t>
          </a:r>
          <a:r>
            <a:rPr lang="en-US" sz="1700" dirty="0">
              <a:solidFill>
                <a:schemeClr val="bg1"/>
              </a:solidFill>
            </a:rPr>
            <a:t> -</a:t>
          </a:r>
          <a:r>
            <a:rPr lang="en-US" sz="1700" dirty="0" err="1">
              <a:solidFill>
                <a:schemeClr val="bg1"/>
              </a:solidFill>
            </a:rPr>
            <a:t>DownloadUpdates</a:t>
          </a:r>
          <a:r>
            <a:rPr lang="en-US" sz="1700" dirty="0">
              <a:solidFill>
                <a:schemeClr val="bg1"/>
              </a:solidFill>
            </a:rPr>
            <a:t> -Execute</a:t>
          </a:r>
        </a:p>
      </dgm:t>
    </dgm:pt>
    <dgm:pt modelId="{AC325A08-705E-4872-BD88-8BC2EA91548F}" type="parTrans" cxnId="{D879E907-ECB1-49B1-A157-B35B7682721B}">
      <dgm:prSet/>
      <dgm:spPr/>
      <dgm:t>
        <a:bodyPr/>
        <a:lstStyle/>
        <a:p>
          <a:endParaRPr lang="en-US"/>
        </a:p>
      </dgm:t>
    </dgm:pt>
    <dgm:pt modelId="{B5B099FC-95FA-4BCC-A479-DB6E508B45C5}" type="sibTrans" cxnId="{D879E907-ECB1-49B1-A157-B35B7682721B}">
      <dgm:prSet/>
      <dgm:spPr/>
      <dgm:t>
        <a:bodyPr/>
        <a:lstStyle/>
        <a:p>
          <a:endParaRPr lang="en-US"/>
        </a:p>
      </dgm:t>
    </dgm:pt>
    <dgm:pt modelId="{EEF281E0-2AAE-46E4-9181-8CF2A72FD0C7}" type="pres">
      <dgm:prSet presAssocID="{C50ED7E1-2B7B-42C9-BEAF-C8B85EF2DC46}" presName="Name0" presStyleCnt="0">
        <dgm:presLayoutVars>
          <dgm:dir/>
          <dgm:animLvl val="lvl"/>
          <dgm:resizeHandles/>
        </dgm:presLayoutVars>
      </dgm:prSet>
      <dgm:spPr/>
    </dgm:pt>
    <dgm:pt modelId="{836CB956-E494-401A-A366-F04A46914183}" type="pres">
      <dgm:prSet presAssocID="{F77B4B6E-18F9-4B38-B7D0-9041F7F98CBD}" presName="linNode" presStyleCnt="0"/>
      <dgm:spPr/>
    </dgm:pt>
    <dgm:pt modelId="{03C9652F-2D47-4705-8C68-F0C9506A222C}" type="pres">
      <dgm:prSet presAssocID="{F77B4B6E-18F9-4B38-B7D0-9041F7F98CBD}" presName="parentShp" presStyleLbl="node1" presStyleIdx="0" presStyleCnt="1" custScaleX="567998">
        <dgm:presLayoutVars>
          <dgm:bulletEnabled val="1"/>
        </dgm:presLayoutVars>
      </dgm:prSet>
      <dgm:spPr/>
    </dgm:pt>
    <dgm:pt modelId="{2431BD0E-87FC-4A69-86E1-66DE87775F89}" type="pres">
      <dgm:prSet presAssocID="{F77B4B6E-18F9-4B38-B7D0-9041F7F98CBD}" presName="childShp" presStyleLbl="bgAccFollowNode1" presStyleIdx="0" presStyleCnt="1" custScaleY="67633" custLinFactNeighborX="2528" custLinFactNeighborY="-9594">
        <dgm:presLayoutVars>
          <dgm:bulletEnabled val="1"/>
        </dgm:presLayoutVars>
      </dgm:prSet>
      <dgm:spPr/>
    </dgm:pt>
  </dgm:ptLst>
  <dgm:cxnLst>
    <dgm:cxn modelId="{D879E907-ECB1-49B1-A157-B35B7682721B}" srcId="{C50ED7E1-2B7B-42C9-BEAF-C8B85EF2DC46}" destId="{F77B4B6E-18F9-4B38-B7D0-9041F7F98CBD}" srcOrd="0" destOrd="0" parTransId="{AC325A08-705E-4872-BD88-8BC2EA91548F}" sibTransId="{B5B099FC-95FA-4BCC-A479-DB6E508B45C5}"/>
    <dgm:cxn modelId="{0D1C1D64-8A66-48B3-8B3A-7CFFFD87CC41}" type="presOf" srcId="{C50ED7E1-2B7B-42C9-BEAF-C8B85EF2DC46}" destId="{EEF281E0-2AAE-46E4-9181-8CF2A72FD0C7}" srcOrd="0" destOrd="0" presId="urn:microsoft.com/office/officeart/2005/8/layout/vList6"/>
    <dgm:cxn modelId="{80C0A5C1-63E5-40BC-8F7B-29F5F7BAD0E0}" type="presOf" srcId="{F77B4B6E-18F9-4B38-B7D0-9041F7F98CBD}" destId="{03C9652F-2D47-4705-8C68-F0C9506A222C}" srcOrd="0" destOrd="0" presId="urn:microsoft.com/office/officeart/2005/8/layout/vList6"/>
    <dgm:cxn modelId="{25B4FBEA-A705-4398-B4A1-E592D3A5CA5D}" type="presParOf" srcId="{EEF281E0-2AAE-46E4-9181-8CF2A72FD0C7}" destId="{836CB956-E494-401A-A366-F04A46914183}" srcOrd="0" destOrd="0" presId="urn:microsoft.com/office/officeart/2005/8/layout/vList6"/>
    <dgm:cxn modelId="{44D21AFD-F812-4845-A879-A13E7F3BF8D5}" type="presParOf" srcId="{836CB956-E494-401A-A366-F04A46914183}" destId="{03C9652F-2D47-4705-8C68-F0C9506A222C}" srcOrd="0" destOrd="0" presId="urn:microsoft.com/office/officeart/2005/8/layout/vList6"/>
    <dgm:cxn modelId="{92472326-659E-416C-A046-1E4D4ED100B3}" type="presParOf" srcId="{836CB956-E494-401A-A366-F04A46914183}" destId="{2431BD0E-87FC-4A69-86E1-66DE87775F89}"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4ECA7-735B-4BB0-849F-AF48EA0433C5}">
      <dsp:nvSpPr>
        <dsp:cNvPr id="0" name=""/>
        <dsp:cNvSpPr/>
      </dsp:nvSpPr>
      <dsp:spPr>
        <a:xfrm>
          <a:off x="0" y="0"/>
          <a:ext cx="5046617" cy="42801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Step 1 – Install Windows 10 ADK and MDT</a:t>
          </a:r>
        </a:p>
      </dsp:txBody>
      <dsp:txXfrm>
        <a:off x="20894" y="20894"/>
        <a:ext cx="5004829" cy="386231"/>
      </dsp:txXfrm>
    </dsp:sp>
    <dsp:sp modelId="{15B1AE83-1FAF-4DD9-80A6-5F93019190C8}">
      <dsp:nvSpPr>
        <dsp:cNvPr id="0" name=""/>
        <dsp:cNvSpPr/>
      </dsp:nvSpPr>
      <dsp:spPr>
        <a:xfrm>
          <a:off x="2464" y="449561"/>
          <a:ext cx="5046617" cy="428019"/>
        </a:xfrm>
        <a:prstGeom prst="roundRect">
          <a:avLst/>
        </a:prstGeom>
        <a:gradFill rotWithShape="0">
          <a:gsLst>
            <a:gs pos="0">
              <a:schemeClr val="accent2">
                <a:hueOff val="791760"/>
                <a:satOff val="-136"/>
                <a:lumOff val="-1401"/>
                <a:alphaOff val="0"/>
                <a:tint val="94000"/>
                <a:satMod val="103000"/>
                <a:lumMod val="102000"/>
              </a:schemeClr>
            </a:gs>
            <a:gs pos="50000">
              <a:schemeClr val="accent2">
                <a:hueOff val="791760"/>
                <a:satOff val="-136"/>
                <a:lumOff val="-1401"/>
                <a:alphaOff val="0"/>
                <a:shade val="100000"/>
                <a:satMod val="110000"/>
                <a:lumMod val="100000"/>
              </a:schemeClr>
            </a:gs>
            <a:gs pos="100000">
              <a:schemeClr val="accent2">
                <a:hueOff val="791760"/>
                <a:satOff val="-136"/>
                <a:lumOff val="-1401"/>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Step 2 – Create New Deployment Share</a:t>
          </a:r>
        </a:p>
      </dsp:txBody>
      <dsp:txXfrm>
        <a:off x="23358" y="470455"/>
        <a:ext cx="5004829" cy="386231"/>
      </dsp:txXfrm>
    </dsp:sp>
    <dsp:sp modelId="{85773368-7D89-44AB-9774-70C0FF135906}">
      <dsp:nvSpPr>
        <dsp:cNvPr id="0" name=""/>
        <dsp:cNvSpPr/>
      </dsp:nvSpPr>
      <dsp:spPr>
        <a:xfrm>
          <a:off x="2464" y="898982"/>
          <a:ext cx="5046617" cy="428019"/>
        </a:xfrm>
        <a:prstGeom prst="roundRect">
          <a:avLst/>
        </a:prstGeom>
        <a:gradFill rotWithShape="0">
          <a:gsLst>
            <a:gs pos="0">
              <a:schemeClr val="accent2">
                <a:hueOff val="1583520"/>
                <a:satOff val="-272"/>
                <a:lumOff val="-2801"/>
                <a:alphaOff val="0"/>
                <a:tint val="94000"/>
                <a:satMod val="103000"/>
                <a:lumMod val="102000"/>
              </a:schemeClr>
            </a:gs>
            <a:gs pos="50000">
              <a:schemeClr val="accent2">
                <a:hueOff val="1583520"/>
                <a:satOff val="-272"/>
                <a:lumOff val="-2801"/>
                <a:alphaOff val="0"/>
                <a:shade val="100000"/>
                <a:satMod val="110000"/>
                <a:lumMod val="100000"/>
              </a:schemeClr>
            </a:gs>
            <a:gs pos="100000">
              <a:schemeClr val="accent2">
                <a:hueOff val="1583520"/>
                <a:satOff val="-272"/>
                <a:lumOff val="-2801"/>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Step 3 – Import the Windows 10 operating system</a:t>
          </a:r>
        </a:p>
      </dsp:txBody>
      <dsp:txXfrm>
        <a:off x="23358" y="919876"/>
        <a:ext cx="5004829" cy="386231"/>
      </dsp:txXfrm>
    </dsp:sp>
    <dsp:sp modelId="{6EF02764-1CA8-4889-A5DD-C252AD156D7C}">
      <dsp:nvSpPr>
        <dsp:cNvPr id="0" name=""/>
        <dsp:cNvSpPr/>
      </dsp:nvSpPr>
      <dsp:spPr>
        <a:xfrm>
          <a:off x="2464" y="1348402"/>
          <a:ext cx="5046617" cy="428019"/>
        </a:xfrm>
        <a:prstGeom prst="roundRect">
          <a:avLst/>
        </a:prstGeom>
        <a:gradFill rotWithShape="0">
          <a:gsLst>
            <a:gs pos="0">
              <a:schemeClr val="accent2">
                <a:hueOff val="2375279"/>
                <a:satOff val="-408"/>
                <a:lumOff val="-4202"/>
                <a:alphaOff val="0"/>
                <a:tint val="94000"/>
                <a:satMod val="103000"/>
                <a:lumMod val="102000"/>
              </a:schemeClr>
            </a:gs>
            <a:gs pos="50000">
              <a:schemeClr val="accent2">
                <a:hueOff val="2375279"/>
                <a:satOff val="-408"/>
                <a:lumOff val="-4202"/>
                <a:alphaOff val="0"/>
                <a:shade val="100000"/>
                <a:satMod val="110000"/>
                <a:lumMod val="100000"/>
              </a:schemeClr>
            </a:gs>
            <a:gs pos="100000">
              <a:schemeClr val="accent2">
                <a:hueOff val="2375279"/>
                <a:satOff val="-408"/>
                <a:lumOff val="-420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Step 4 – Import Cumulative Updates (Optional)</a:t>
          </a:r>
        </a:p>
      </dsp:txBody>
      <dsp:txXfrm>
        <a:off x="23358" y="1369296"/>
        <a:ext cx="5004829" cy="386231"/>
      </dsp:txXfrm>
    </dsp:sp>
    <dsp:sp modelId="{E3F3FD8C-FC5B-4F42-8626-ACACF1F05248}">
      <dsp:nvSpPr>
        <dsp:cNvPr id="0" name=""/>
        <dsp:cNvSpPr/>
      </dsp:nvSpPr>
      <dsp:spPr>
        <a:xfrm>
          <a:off x="2464" y="1797822"/>
          <a:ext cx="5046617" cy="428019"/>
        </a:xfrm>
        <a:prstGeom prst="roundRect">
          <a:avLst/>
        </a:prstGeom>
        <a:gradFill rotWithShape="0">
          <a:gsLst>
            <a:gs pos="0">
              <a:schemeClr val="accent2">
                <a:hueOff val="3167039"/>
                <a:satOff val="-545"/>
                <a:lumOff val="-5602"/>
                <a:alphaOff val="0"/>
                <a:tint val="94000"/>
                <a:satMod val="103000"/>
                <a:lumMod val="102000"/>
              </a:schemeClr>
            </a:gs>
            <a:gs pos="50000">
              <a:schemeClr val="accent2">
                <a:hueOff val="3167039"/>
                <a:satOff val="-545"/>
                <a:lumOff val="-5602"/>
                <a:alphaOff val="0"/>
                <a:shade val="100000"/>
                <a:satMod val="110000"/>
                <a:lumMod val="100000"/>
              </a:schemeClr>
            </a:gs>
            <a:gs pos="100000">
              <a:schemeClr val="accent2">
                <a:hueOff val="3167039"/>
                <a:satOff val="-545"/>
                <a:lumOff val="-560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Step 5 – Add applications (Optional)</a:t>
          </a:r>
        </a:p>
      </dsp:txBody>
      <dsp:txXfrm>
        <a:off x="23358" y="1818716"/>
        <a:ext cx="5004829" cy="386231"/>
      </dsp:txXfrm>
    </dsp:sp>
    <dsp:sp modelId="{142FFC35-04E1-40FF-920B-4DD1F739269E}">
      <dsp:nvSpPr>
        <dsp:cNvPr id="0" name=""/>
        <dsp:cNvSpPr/>
      </dsp:nvSpPr>
      <dsp:spPr>
        <a:xfrm>
          <a:off x="2464" y="2247242"/>
          <a:ext cx="5046617" cy="428019"/>
        </a:xfrm>
        <a:prstGeom prst="roundRect">
          <a:avLst/>
        </a:prstGeom>
        <a:gradFill rotWithShape="0">
          <a:gsLst>
            <a:gs pos="0">
              <a:schemeClr val="accent2">
                <a:hueOff val="3958799"/>
                <a:satOff val="-681"/>
                <a:lumOff val="-7003"/>
                <a:alphaOff val="0"/>
                <a:tint val="94000"/>
                <a:satMod val="103000"/>
                <a:lumMod val="102000"/>
              </a:schemeClr>
            </a:gs>
            <a:gs pos="50000">
              <a:schemeClr val="accent2">
                <a:hueOff val="3958799"/>
                <a:satOff val="-681"/>
                <a:lumOff val="-7003"/>
                <a:alphaOff val="0"/>
                <a:shade val="100000"/>
                <a:satMod val="110000"/>
                <a:lumMod val="100000"/>
              </a:schemeClr>
            </a:gs>
            <a:gs pos="100000">
              <a:schemeClr val="accent2">
                <a:hueOff val="3958799"/>
                <a:satOff val="-681"/>
                <a:lumOff val="-7003"/>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Step 6 – Create/Edit Task Sequence</a:t>
          </a:r>
        </a:p>
      </dsp:txBody>
      <dsp:txXfrm>
        <a:off x="23358" y="2268136"/>
        <a:ext cx="5004829" cy="386231"/>
      </dsp:txXfrm>
    </dsp:sp>
    <dsp:sp modelId="{3215DA87-C0E8-4895-B4F8-12CB6EA3735C}">
      <dsp:nvSpPr>
        <dsp:cNvPr id="0" name=""/>
        <dsp:cNvSpPr/>
      </dsp:nvSpPr>
      <dsp:spPr>
        <a:xfrm>
          <a:off x="2464" y="2696662"/>
          <a:ext cx="5046617" cy="428019"/>
        </a:xfrm>
        <a:prstGeom prst="roundRect">
          <a:avLst/>
        </a:prstGeom>
        <a:gradFill rotWithShape="0">
          <a:gsLst>
            <a:gs pos="0">
              <a:schemeClr val="accent2">
                <a:hueOff val="4750559"/>
                <a:satOff val="-817"/>
                <a:lumOff val="-8403"/>
                <a:alphaOff val="0"/>
                <a:tint val="94000"/>
                <a:satMod val="103000"/>
                <a:lumMod val="102000"/>
              </a:schemeClr>
            </a:gs>
            <a:gs pos="50000">
              <a:schemeClr val="accent2">
                <a:hueOff val="4750559"/>
                <a:satOff val="-817"/>
                <a:lumOff val="-8403"/>
                <a:alphaOff val="0"/>
                <a:shade val="100000"/>
                <a:satMod val="110000"/>
                <a:lumMod val="100000"/>
              </a:schemeClr>
            </a:gs>
            <a:gs pos="100000">
              <a:schemeClr val="accent2">
                <a:hueOff val="4750559"/>
                <a:satOff val="-817"/>
                <a:lumOff val="-8403"/>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Step 7 – Configure/Update the Deployment Share</a:t>
          </a:r>
        </a:p>
      </dsp:txBody>
      <dsp:txXfrm>
        <a:off x="23358" y="2717556"/>
        <a:ext cx="5004829" cy="386231"/>
      </dsp:txXfrm>
    </dsp:sp>
    <dsp:sp modelId="{F97C19FA-11C7-4F69-9B31-2BF1685D1F82}">
      <dsp:nvSpPr>
        <dsp:cNvPr id="0" name=""/>
        <dsp:cNvSpPr/>
      </dsp:nvSpPr>
      <dsp:spPr>
        <a:xfrm>
          <a:off x="2464" y="3146082"/>
          <a:ext cx="5046617" cy="428019"/>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Step 8 - Create Windows Reference Images</a:t>
          </a:r>
        </a:p>
      </dsp:txBody>
      <dsp:txXfrm>
        <a:off x="23358" y="3166976"/>
        <a:ext cx="5004829" cy="386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1BD0E-87FC-4A69-86E1-66DE87775F89}">
      <dsp:nvSpPr>
        <dsp:cNvPr id="0" name=""/>
        <dsp:cNvSpPr/>
      </dsp:nvSpPr>
      <dsp:spPr>
        <a:xfrm>
          <a:off x="4832085" y="206210"/>
          <a:ext cx="1275871" cy="2116490"/>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C9652F-2D47-4705-8C68-F0C9506A222C}">
      <dsp:nvSpPr>
        <dsp:cNvPr id="0" name=""/>
        <dsp:cNvSpPr/>
      </dsp:nvSpPr>
      <dsp:spPr>
        <a:xfrm>
          <a:off x="402" y="0"/>
          <a:ext cx="4831281" cy="312937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OSDeploy.com </a:t>
          </a:r>
        </a:p>
        <a:p>
          <a:pPr marL="0" lvl="0" indent="0" algn="ctr" defTabSz="755650">
            <a:lnSpc>
              <a:spcPct val="90000"/>
            </a:lnSpc>
            <a:spcBef>
              <a:spcPct val="0"/>
            </a:spcBef>
            <a:spcAft>
              <a:spcPct val="35000"/>
            </a:spcAft>
            <a:buNone/>
          </a:pPr>
          <a:r>
            <a:rPr lang="en-US" sz="1700" kern="1200" dirty="0" err="1">
              <a:solidFill>
                <a:schemeClr val="bg1"/>
              </a:solidFill>
            </a:rPr>
            <a:t>OSBuilder</a:t>
          </a:r>
          <a:r>
            <a:rPr lang="en-US" sz="1700" kern="1200" dirty="0">
              <a:solidFill>
                <a:schemeClr val="bg1"/>
              </a:solidFill>
            </a:rPr>
            <a:t> – PowerShell Module</a:t>
          </a:r>
        </a:p>
        <a:p>
          <a:pPr marL="0" lvl="0" indent="0" algn="ctr" defTabSz="755650">
            <a:lnSpc>
              <a:spcPct val="90000"/>
            </a:lnSpc>
            <a:spcBef>
              <a:spcPct val="0"/>
            </a:spcBef>
            <a:spcAft>
              <a:spcPct val="35000"/>
            </a:spcAft>
            <a:buNone/>
          </a:pPr>
          <a:endParaRPr lang="en-US" sz="1700" kern="1200" dirty="0">
            <a:solidFill>
              <a:schemeClr val="bg1"/>
            </a:solidFill>
          </a:endParaRPr>
        </a:p>
        <a:p>
          <a:pPr marL="0" lvl="0" indent="0" algn="ctr" defTabSz="755650">
            <a:lnSpc>
              <a:spcPct val="90000"/>
            </a:lnSpc>
            <a:spcBef>
              <a:spcPct val="0"/>
            </a:spcBef>
            <a:spcAft>
              <a:spcPct val="35000"/>
            </a:spcAft>
            <a:buNone/>
          </a:pPr>
          <a:r>
            <a:rPr lang="en-US" sz="1700" kern="1200" dirty="0">
              <a:solidFill>
                <a:schemeClr val="bg1"/>
              </a:solidFill>
            </a:rPr>
            <a:t>Get-</a:t>
          </a:r>
          <a:r>
            <a:rPr lang="en-US" sz="1700" kern="1200" dirty="0" err="1">
              <a:solidFill>
                <a:schemeClr val="bg1"/>
              </a:solidFill>
            </a:rPr>
            <a:t>OSBUpdate</a:t>
          </a:r>
          <a:r>
            <a:rPr lang="en-US" sz="1700" kern="1200" dirty="0">
              <a:solidFill>
                <a:schemeClr val="bg1"/>
              </a:solidFill>
            </a:rPr>
            <a:t> –</a:t>
          </a:r>
          <a:r>
            <a:rPr lang="en-US" sz="1700" kern="1200" dirty="0" err="1">
              <a:solidFill>
                <a:schemeClr val="bg1"/>
              </a:solidFill>
            </a:rPr>
            <a:t>UpdateCatalogs</a:t>
          </a:r>
          <a:r>
            <a:rPr lang="en-US" sz="1700" kern="1200" dirty="0">
              <a:solidFill>
                <a:schemeClr val="bg1"/>
              </a:solidFill>
            </a:rPr>
            <a:t> </a:t>
          </a:r>
        </a:p>
        <a:p>
          <a:pPr marL="0" lvl="0" indent="0" algn="ctr" defTabSz="755650">
            <a:lnSpc>
              <a:spcPct val="90000"/>
            </a:lnSpc>
            <a:spcBef>
              <a:spcPct val="0"/>
            </a:spcBef>
            <a:spcAft>
              <a:spcPct val="35000"/>
            </a:spcAft>
            <a:buNone/>
          </a:pPr>
          <a:r>
            <a:rPr lang="en-US" sz="1700" kern="1200" dirty="0">
              <a:solidFill>
                <a:schemeClr val="bg1"/>
              </a:solidFill>
            </a:rPr>
            <a:t>Import-</a:t>
          </a:r>
          <a:r>
            <a:rPr lang="en-US" sz="1700" kern="1200" dirty="0" err="1">
              <a:solidFill>
                <a:schemeClr val="bg1"/>
              </a:solidFill>
            </a:rPr>
            <a:t>OSMedia</a:t>
          </a:r>
          <a:endParaRPr lang="en-US" sz="1700" kern="1200" dirty="0">
            <a:solidFill>
              <a:schemeClr val="bg1"/>
            </a:solidFill>
          </a:endParaRPr>
        </a:p>
        <a:p>
          <a:pPr marL="0" lvl="0" indent="0" algn="ctr" defTabSz="755650">
            <a:lnSpc>
              <a:spcPct val="90000"/>
            </a:lnSpc>
            <a:spcBef>
              <a:spcPct val="0"/>
            </a:spcBef>
            <a:spcAft>
              <a:spcPct val="35000"/>
            </a:spcAft>
            <a:buNone/>
          </a:pPr>
          <a:r>
            <a:rPr lang="en-US" sz="1700" kern="1200" dirty="0">
              <a:solidFill>
                <a:schemeClr val="bg1"/>
              </a:solidFill>
            </a:rPr>
            <a:t>Update-</a:t>
          </a:r>
          <a:r>
            <a:rPr lang="en-US" sz="1700" kern="1200" dirty="0" err="1">
              <a:solidFill>
                <a:schemeClr val="bg1"/>
              </a:solidFill>
            </a:rPr>
            <a:t>OSMedia</a:t>
          </a:r>
          <a:r>
            <a:rPr lang="en-US" sz="1700" kern="1200" dirty="0">
              <a:solidFill>
                <a:schemeClr val="bg1"/>
              </a:solidFill>
            </a:rPr>
            <a:t> -</a:t>
          </a:r>
          <a:r>
            <a:rPr lang="en-US" sz="1700" kern="1200" dirty="0" err="1">
              <a:solidFill>
                <a:schemeClr val="bg1"/>
              </a:solidFill>
            </a:rPr>
            <a:t>DownloadUpdates</a:t>
          </a:r>
          <a:r>
            <a:rPr lang="en-US" sz="1700" kern="1200" dirty="0">
              <a:solidFill>
                <a:schemeClr val="bg1"/>
              </a:solidFill>
            </a:rPr>
            <a:t> -Execute</a:t>
          </a:r>
        </a:p>
      </dsp:txBody>
      <dsp:txXfrm>
        <a:off x="153165" y="152763"/>
        <a:ext cx="4525755" cy="28238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EB641-6DCD-4B0B-97C0-551BDD7BCA38}" type="datetimeFigureOut">
              <a:rPr lang="en-US" smtClean="0"/>
              <a:t>3/5/2019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B1892-13C9-4CD2-96A6-311717570FFD}" type="slidenum">
              <a:rPr lang="en-US" smtClean="0"/>
              <a:t>‹#›</a:t>
            </a:fld>
            <a:endParaRPr lang="en-US"/>
          </a:p>
        </p:txBody>
      </p:sp>
    </p:spTree>
    <p:extLst>
      <p:ext uri="{BB962C8B-B14F-4D97-AF65-F5344CB8AC3E}">
        <p14:creationId xmlns:p14="http://schemas.microsoft.com/office/powerpoint/2010/main" val="97303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1</a:t>
            </a:fld>
            <a:endParaRPr lang="en-US"/>
          </a:p>
        </p:txBody>
      </p:sp>
    </p:spTree>
    <p:extLst>
      <p:ext uri="{BB962C8B-B14F-4D97-AF65-F5344CB8AC3E}">
        <p14:creationId xmlns:p14="http://schemas.microsoft.com/office/powerpoint/2010/main" val="26447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Import Windows</a:t>
            </a:r>
          </a:p>
          <a:p>
            <a:pPr marL="228600" indent="-228600">
              <a:buAutoNum type="arabicPeriod"/>
            </a:pPr>
            <a:r>
              <a:rPr lang="en-US" dirty="0"/>
              <a:t>Task Sequence</a:t>
            </a:r>
          </a:p>
          <a:p>
            <a:pPr marL="228600" indent="-228600">
              <a:buAutoNum type="arabicPeriod"/>
            </a:pPr>
            <a:r>
              <a:rPr lang="en-US" dirty="0"/>
              <a:t>Start Capture</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10</a:t>
            </a:fld>
            <a:endParaRPr lang="en-US"/>
          </a:p>
        </p:txBody>
      </p:sp>
    </p:spTree>
    <p:extLst>
      <p:ext uri="{BB962C8B-B14F-4D97-AF65-F5344CB8AC3E}">
        <p14:creationId xmlns:p14="http://schemas.microsoft.com/office/powerpoint/2010/main" val="208695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t>
            </a:r>
            <a:r>
              <a:rPr lang="en-US" baseline="0" dirty="0"/>
              <a:t> the image from Software Library\Operating Systems\Operating System Images</a:t>
            </a:r>
          </a:p>
          <a:p>
            <a:r>
              <a:rPr lang="en-US" baseline="0" dirty="0"/>
              <a:t>Distribute Content</a:t>
            </a:r>
          </a:p>
          <a:p>
            <a:r>
              <a:rPr lang="en-US" dirty="0"/>
              <a:t>Next we’ll add drivers.</a:t>
            </a:r>
          </a:p>
        </p:txBody>
      </p:sp>
      <p:sp>
        <p:nvSpPr>
          <p:cNvPr id="4" name="Slide Number Placeholder 3"/>
          <p:cNvSpPr>
            <a:spLocks noGrp="1"/>
          </p:cNvSpPr>
          <p:nvPr>
            <p:ph type="sldNum" sz="quarter" idx="10"/>
          </p:nvPr>
        </p:nvSpPr>
        <p:spPr/>
        <p:txBody>
          <a:bodyPr/>
          <a:lstStyle/>
          <a:p>
            <a:fld id="{AF8B1892-13C9-4CD2-96A6-311717570FFD}" type="slidenum">
              <a:rPr lang="en-US" smtClean="0"/>
              <a:t>11</a:t>
            </a:fld>
            <a:endParaRPr lang="en-US"/>
          </a:p>
        </p:txBody>
      </p:sp>
    </p:spTree>
    <p:extLst>
      <p:ext uri="{BB962C8B-B14F-4D97-AF65-F5344CB8AC3E}">
        <p14:creationId xmlns:p14="http://schemas.microsoft.com/office/powerpoint/2010/main" val="258883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a:t>
            </a:r>
            <a:r>
              <a:rPr lang="en-US" baseline="0" dirty="0"/>
              <a:t> Dell, and Lenovo offer easy to use tools for downloading drivers. If you can’t find the drivers, try the vendor or the Microsoft Update Catalog.  Create OS\Make\Model folder structure or whatever works for you.  Import the drivers and create Administrative Categories for the drivers, like Windows 10 – Microsoft Surface Pro 4. Right-click on the Package and select Distribute Content. </a:t>
            </a:r>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12</a:t>
            </a:fld>
            <a:endParaRPr lang="en-US"/>
          </a:p>
        </p:txBody>
      </p:sp>
    </p:spTree>
    <p:extLst>
      <p:ext uri="{BB962C8B-B14F-4D97-AF65-F5344CB8AC3E}">
        <p14:creationId xmlns:p14="http://schemas.microsoft.com/office/powerpoint/2010/main" val="257995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a Reference Image and we have drivers available.</a:t>
            </a:r>
          </a:p>
          <a:p>
            <a:r>
              <a:rPr lang="en-US" dirty="0"/>
              <a:t>Under Software Library,</a:t>
            </a:r>
            <a:r>
              <a:rPr lang="en-US" baseline="0" dirty="0"/>
              <a:t> Task Sequence, Create a new Task Sequence and follow the</a:t>
            </a:r>
            <a:r>
              <a:rPr lang="en-US" dirty="0"/>
              <a:t> wizard. </a:t>
            </a:r>
          </a:p>
          <a:p>
            <a:pPr marL="228600" indent="-228600">
              <a:buAutoNum type="arabicPeriod"/>
            </a:pPr>
            <a:r>
              <a:rPr lang="en-US" dirty="0"/>
              <a:t>Name</a:t>
            </a:r>
            <a:r>
              <a:rPr lang="en-US" baseline="0" dirty="0"/>
              <a:t> and select the Boot Image</a:t>
            </a:r>
          </a:p>
          <a:p>
            <a:pPr marL="228600" indent="-228600">
              <a:buAutoNum type="arabicPeriod"/>
            </a:pPr>
            <a:r>
              <a:rPr lang="en-US" baseline="0" dirty="0"/>
              <a:t>Select the reference image Package. Set Admin password and other options through the wizard.</a:t>
            </a:r>
          </a:p>
          <a:p>
            <a:pPr marL="0" indent="0">
              <a:buNone/>
            </a:pPr>
            <a:endParaRPr lang="en-US" dirty="0"/>
          </a:p>
          <a:p>
            <a:r>
              <a:rPr lang="en-US" dirty="0"/>
              <a:t>Once</a:t>
            </a:r>
            <a:r>
              <a:rPr lang="en-US" baseline="0" dirty="0"/>
              <a:t> you have a Task Sequence, you’ll want to edit it.</a:t>
            </a:r>
          </a:p>
          <a:p>
            <a:endParaRPr lang="en-US" baseline="0" dirty="0"/>
          </a:p>
          <a:p>
            <a:r>
              <a:rPr lang="en-US" baseline="0" dirty="0"/>
              <a:t>Apply Drivers – Free for all vs. Controls – WMI Queries</a:t>
            </a:r>
            <a:endParaRPr lang="en-US" dirty="0"/>
          </a:p>
          <a:p>
            <a:r>
              <a:rPr lang="en-US" dirty="0"/>
              <a:t>http://ivan.dretvic.com/2012/10/common-wmi-queries-i-have-found-useful/</a:t>
            </a:r>
          </a:p>
          <a:p>
            <a:r>
              <a:rPr lang="en-US" dirty="0"/>
              <a:t>Add </a:t>
            </a:r>
          </a:p>
          <a:p>
            <a:pPr marL="0" indent="0">
              <a:buNone/>
            </a:pPr>
            <a:endParaRPr lang="en-US" baseline="0" dirty="0"/>
          </a:p>
          <a:p>
            <a:pPr marL="0" indent="0">
              <a:buNone/>
            </a:pPr>
            <a:r>
              <a:rPr lang="en-US" baseline="0" dirty="0"/>
              <a:t>Deploy the Task Sequence when you are done.</a:t>
            </a: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13</a:t>
            </a:fld>
            <a:endParaRPr lang="en-US"/>
          </a:p>
        </p:txBody>
      </p:sp>
    </p:spTree>
    <p:extLst>
      <p:ext uri="{BB962C8B-B14F-4D97-AF65-F5344CB8AC3E}">
        <p14:creationId xmlns:p14="http://schemas.microsoft.com/office/powerpoint/2010/main" val="330601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Show Blank Task Sequence and Customized</a:t>
            </a:r>
            <a:r>
              <a:rPr lang="en-US" baseline="0" dirty="0"/>
              <a:t> Task Sequence</a:t>
            </a:r>
          </a:p>
          <a:p>
            <a:pPr marL="228600" indent="-228600">
              <a:buAutoNum type="arabicPeriod"/>
            </a:pPr>
            <a:r>
              <a:rPr lang="en-US" baseline="0" dirty="0"/>
              <a:t>Deploy</a:t>
            </a: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14</a:t>
            </a:fld>
            <a:endParaRPr lang="en-US"/>
          </a:p>
        </p:txBody>
      </p:sp>
    </p:spTree>
    <p:extLst>
      <p:ext uri="{BB962C8B-B14F-4D97-AF65-F5344CB8AC3E}">
        <p14:creationId xmlns:p14="http://schemas.microsoft.com/office/powerpoint/2010/main" val="166807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a:t>
            </a:r>
          </a:p>
        </p:txBody>
      </p:sp>
      <p:sp>
        <p:nvSpPr>
          <p:cNvPr id="4" name="Slide Number Placeholder 3"/>
          <p:cNvSpPr>
            <a:spLocks noGrp="1"/>
          </p:cNvSpPr>
          <p:nvPr>
            <p:ph type="sldNum" sz="quarter" idx="5"/>
          </p:nvPr>
        </p:nvSpPr>
        <p:spPr/>
        <p:txBody>
          <a:bodyPr/>
          <a:lstStyle/>
          <a:p>
            <a:fld id="{AF8B1892-13C9-4CD2-96A6-311717570FFD}" type="slidenum">
              <a:rPr lang="en-US" smtClean="0"/>
              <a:t>15</a:t>
            </a:fld>
            <a:endParaRPr lang="en-US"/>
          </a:p>
        </p:txBody>
      </p:sp>
    </p:spTree>
    <p:extLst>
      <p:ext uri="{BB962C8B-B14F-4D97-AF65-F5344CB8AC3E}">
        <p14:creationId xmlns:p14="http://schemas.microsoft.com/office/powerpoint/2010/main" val="32696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Over the next hour if you remember only two things, make it DeploymentResearch.com and follow experts on Twitter.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DeploymentResearch.com is Johan </a:t>
            </a:r>
            <a:r>
              <a:rPr lang="en-US" baseline="0" dirty="0" err="1"/>
              <a:t>Arwidark’s</a:t>
            </a:r>
            <a:r>
              <a:rPr lang="en-US" baseline="0" dirty="0"/>
              <a:t> blog.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Second, Twitter is one of the easiest ways to connect and stay current with MVP’s and industry leaders like Ami Arwidmark, Johan Arwidmark, Mikael Nystrom, Gary Blok and others. The </a:t>
            </a:r>
            <a:r>
              <a:rPr lang="en-US" baseline="0" dirty="0" err="1"/>
              <a:t>Config</a:t>
            </a:r>
            <a:r>
              <a:rPr lang="en-US" baseline="0" dirty="0"/>
              <a:t> Manager community is very active on Twitter. If you run into a problem, chances are they have seen it, solved it, blogged it, and tweeted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2</a:t>
            </a:fld>
            <a:endParaRPr lang="en-US"/>
          </a:p>
        </p:txBody>
      </p:sp>
    </p:spTree>
    <p:extLst>
      <p:ext uri="{BB962C8B-B14F-4D97-AF65-F5344CB8AC3E}">
        <p14:creationId xmlns:p14="http://schemas.microsoft.com/office/powerpoint/2010/main" val="129922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agenda. First, we will setup a lab environment using</a:t>
            </a:r>
            <a:r>
              <a:rPr lang="en-US" baseline="0" dirty="0"/>
              <a:t> Hydration Kits. Then, using MDT and the lab we just created, we will create a reference image. For our last stop, we will use Task Sequences in Config Manager to deploy and configure the image. </a:t>
            </a:r>
          </a:p>
          <a:p>
            <a:endParaRPr lang="en-US" baseline="0" dirty="0"/>
          </a:p>
          <a:p>
            <a:r>
              <a:rPr lang="en-US" baseline="0" dirty="0"/>
              <a:t>www.Win7end.com</a:t>
            </a:r>
          </a:p>
          <a:p>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3</a:t>
            </a:fld>
            <a:endParaRPr lang="en-US"/>
          </a:p>
        </p:txBody>
      </p:sp>
    </p:spTree>
    <p:extLst>
      <p:ext uri="{BB962C8B-B14F-4D97-AF65-F5344CB8AC3E}">
        <p14:creationId xmlns:p14="http://schemas.microsoft.com/office/powerpoint/2010/main" val="147415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talking about building a test lab? You need to invest in yourself. This is a very small expense for the benefits that you will get from having a test lab. If $1000 is out of your price range, you can add a SSD and RAM to a PC for $500.</a:t>
            </a:r>
          </a:p>
        </p:txBody>
      </p:sp>
      <p:sp>
        <p:nvSpPr>
          <p:cNvPr id="4" name="Slide Number Placeholder 3"/>
          <p:cNvSpPr>
            <a:spLocks noGrp="1"/>
          </p:cNvSpPr>
          <p:nvPr>
            <p:ph type="sldNum" sz="quarter" idx="10"/>
          </p:nvPr>
        </p:nvSpPr>
        <p:spPr/>
        <p:txBody>
          <a:bodyPr/>
          <a:lstStyle/>
          <a:p>
            <a:fld id="{AF8B1892-13C9-4CD2-96A6-311717570FFD}" type="slidenum">
              <a:rPr lang="en-US" smtClean="0"/>
              <a:t>4</a:t>
            </a:fld>
            <a:endParaRPr lang="en-US"/>
          </a:p>
        </p:txBody>
      </p:sp>
    </p:spTree>
    <p:extLst>
      <p:ext uri="{BB962C8B-B14F-4D97-AF65-F5344CB8AC3E}">
        <p14:creationId xmlns:p14="http://schemas.microsoft.com/office/powerpoint/2010/main" val="128298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way to create your proof of concept or test environment is with a Hydration Kit. Kits are available with the guide books we just showed or deploymentresearch.com. The Hydration Kits are a set of scripts that enable you to build a test lab in three easy steps: </a:t>
            </a:r>
          </a:p>
          <a:p>
            <a:r>
              <a:rPr lang="en-US" dirty="0"/>
              <a:t>Download the necessary software </a:t>
            </a:r>
          </a:p>
          <a:p>
            <a:r>
              <a:rPr lang="en-US" dirty="0"/>
              <a:t>Prepare the Deployment Environment</a:t>
            </a:r>
          </a:p>
          <a:p>
            <a:r>
              <a:rPr lang="en-US" dirty="0"/>
              <a:t>Deploy the virtual machines </a:t>
            </a:r>
          </a:p>
          <a:p>
            <a:endParaRPr lang="en-US" dirty="0"/>
          </a:p>
          <a:p>
            <a:r>
              <a:rPr lang="en-US" dirty="0"/>
              <a:t>What does this look like in more detail? First install Windows 10 ADK and MDT. Extract and run the Hydration Kit Scripts. Download and copy the necessary installation files, Windows Server, Client, SQL, SCCM, Office, etc. to the proper folders in the Deployment Toolkit share. </a:t>
            </a:r>
            <a:r>
              <a:rPr lang="en-US" b="0" dirty="0"/>
              <a:t>Once the files are copied, start Deployment Workbench, open your Deployment Share, under Advanced Configuration, Media, right-click and choose update media. This will create a bootable ISO file containing all of the files, scripts and Task Sequences in the share. Once the ISO is done we can deploy the lab.</a:t>
            </a:r>
          </a:p>
        </p:txBody>
      </p:sp>
      <p:sp>
        <p:nvSpPr>
          <p:cNvPr id="4" name="Slide Number Placeholder 3"/>
          <p:cNvSpPr>
            <a:spLocks noGrp="1"/>
          </p:cNvSpPr>
          <p:nvPr>
            <p:ph type="sldNum" sz="quarter" idx="10"/>
          </p:nvPr>
        </p:nvSpPr>
        <p:spPr/>
        <p:txBody>
          <a:bodyPr/>
          <a:lstStyle/>
          <a:p>
            <a:fld id="{AF8B1892-13C9-4CD2-96A6-311717570FFD}" type="slidenum">
              <a:rPr lang="en-US" smtClean="0"/>
              <a:t>5</a:t>
            </a:fld>
            <a:endParaRPr lang="en-US"/>
          </a:p>
        </p:txBody>
      </p:sp>
    </p:spTree>
    <p:extLst>
      <p:ext uri="{BB962C8B-B14F-4D97-AF65-F5344CB8AC3E}">
        <p14:creationId xmlns:p14="http://schemas.microsoft.com/office/powerpoint/2010/main" val="78465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either the</a:t>
            </a:r>
            <a:r>
              <a:rPr lang="en-US" b="1" baseline="0" dirty="0"/>
              <a:t> PowerShell script for Hyper-V or manually create the following VM’s.</a:t>
            </a:r>
            <a:endParaRPr lang="en-US" b="1" dirty="0"/>
          </a:p>
          <a:p>
            <a:r>
              <a:rPr lang="en-US" b="1" dirty="0"/>
              <a:t>Deploying DC01 </a:t>
            </a:r>
            <a:endParaRPr lang="en-US" dirty="0"/>
          </a:p>
          <a:p>
            <a:r>
              <a:rPr lang="en-US" dirty="0"/>
              <a:t>Using Hyper-V Manager or VMware Sphere, create a virtual machine with the following settings: </a:t>
            </a:r>
          </a:p>
          <a:p>
            <a:r>
              <a:rPr lang="en-US" dirty="0">
                <a:effectLst/>
              </a:rPr>
              <a:t>Start the </a:t>
            </a:r>
            <a:r>
              <a:rPr lang="en-US" b="1" dirty="0">
                <a:effectLst/>
              </a:rPr>
              <a:t>DC01</a:t>
            </a:r>
            <a:r>
              <a:rPr lang="en-US" dirty="0">
                <a:effectLst/>
              </a:rPr>
              <a:t> virtual machine. After booting from </a:t>
            </a:r>
            <a:r>
              <a:rPr lang="en-US" b="1" dirty="0" err="1">
                <a:effectLst/>
              </a:rPr>
              <a:t>HydrationCM.iso</a:t>
            </a:r>
            <a:r>
              <a:rPr lang="en-US" dirty="0">
                <a:effectLst/>
              </a:rPr>
              <a:t> , and after WinPE has loaded, select the </a:t>
            </a:r>
            <a:r>
              <a:rPr lang="en-US" b="1" dirty="0">
                <a:effectLst/>
              </a:rPr>
              <a:t>DC01</a:t>
            </a:r>
            <a:r>
              <a:rPr lang="en-US" dirty="0">
                <a:effectLst/>
              </a:rPr>
              <a:t> task sequence. </a:t>
            </a:r>
            <a:br>
              <a:rPr lang="en-US" dirty="0">
                <a:effectLst/>
              </a:rPr>
            </a:br>
            <a:r>
              <a:rPr lang="en-US" dirty="0">
                <a:effectLst/>
              </a:rPr>
              <a:t>Wait until the setup is complete and you see the </a:t>
            </a:r>
            <a:r>
              <a:rPr lang="en-US" b="1" dirty="0">
                <a:effectLst/>
              </a:rPr>
              <a:t>Hydration Complete</a:t>
            </a:r>
            <a:r>
              <a:rPr lang="en-US" dirty="0">
                <a:effectLst/>
              </a:rPr>
              <a:t> message in the final summary. Leave </a:t>
            </a:r>
            <a:r>
              <a:rPr lang="en-US" b="1" dirty="0">
                <a:effectLst/>
              </a:rPr>
              <a:t>DC01</a:t>
            </a:r>
            <a:r>
              <a:rPr lang="en-US" dirty="0">
                <a:effectLst/>
              </a:rPr>
              <a:t> running while deploying the </a:t>
            </a:r>
            <a:r>
              <a:rPr lang="en-US" b="1" dirty="0">
                <a:effectLst/>
              </a:rPr>
              <a:t>CM01</a:t>
            </a:r>
            <a:r>
              <a:rPr lang="en-US" dirty="0">
                <a:effectLst/>
              </a:rPr>
              <a:t> virtual machine. </a:t>
            </a:r>
          </a:p>
          <a:p>
            <a:r>
              <a:rPr lang="en-US" dirty="0"/>
              <a:t>Setup any other VM’s the guide calls for</a:t>
            </a:r>
            <a:r>
              <a:rPr lang="en-US" baseline="0" dirty="0"/>
              <a:t> and go to lunch.  Setup will complete in 30 – 60 minutes depending on how many VM’s are installing and the speed of your hardware.</a:t>
            </a:r>
            <a:endParaRPr lang="en-US" dirty="0"/>
          </a:p>
          <a:p>
            <a:endParaRPr lang="en-US" dirty="0"/>
          </a:p>
          <a:p>
            <a:r>
              <a:rPr lang="en-US" dirty="0"/>
              <a:t>Now</a:t>
            </a:r>
            <a:r>
              <a:rPr lang="en-US" baseline="0" dirty="0"/>
              <a:t> you have your proof of concept environment. You are ready to test image creation, deployments, and other SCCM functions.</a:t>
            </a:r>
          </a:p>
          <a:p>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6</a:t>
            </a:fld>
            <a:endParaRPr lang="en-US"/>
          </a:p>
        </p:txBody>
      </p:sp>
    </p:spTree>
    <p:extLst>
      <p:ext uri="{BB962C8B-B14F-4D97-AF65-F5344CB8AC3E}">
        <p14:creationId xmlns:p14="http://schemas.microsoft.com/office/powerpoint/2010/main" val="149073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Show Hydration kit scripts</a:t>
            </a:r>
          </a:p>
          <a:p>
            <a:pPr marL="228600" indent="-228600">
              <a:buAutoNum type="arabicPeriod"/>
            </a:pPr>
            <a:r>
              <a:rPr lang="en-US" baseline="0" dirty="0"/>
              <a:t>Show CreateHydrationDeploymentShare.PS1</a:t>
            </a:r>
          </a:p>
          <a:p>
            <a:pPr marL="228600" indent="-228600">
              <a:buAutoNum type="arabicPeriod"/>
            </a:pPr>
            <a:r>
              <a:rPr lang="en-US" baseline="0" dirty="0"/>
              <a:t>Show Deployment Workbench</a:t>
            </a:r>
          </a:p>
          <a:p>
            <a:pPr marL="228600" indent="-228600">
              <a:buAutoNum type="arabicPeriod"/>
            </a:pPr>
            <a:r>
              <a:rPr lang="en-US" dirty="0"/>
              <a:t>DS\Applications</a:t>
            </a:r>
          </a:p>
          <a:p>
            <a:pPr marL="228600" indent="-228600">
              <a:buAutoNum type="arabicPeriod"/>
            </a:pPr>
            <a:r>
              <a:rPr lang="en-US" dirty="0"/>
              <a:t>DS\Operating</a:t>
            </a:r>
            <a:r>
              <a:rPr lang="en-US" baseline="0" dirty="0"/>
              <a:t> Systems</a:t>
            </a:r>
          </a:p>
          <a:p>
            <a:pPr marL="228600" indent="-228600">
              <a:buAutoNum type="arabicPeriod"/>
            </a:pPr>
            <a:r>
              <a:rPr lang="en-US" baseline="0" dirty="0"/>
              <a:t>Advanced Configuration\Media</a:t>
            </a:r>
          </a:p>
          <a:p>
            <a:pPr marL="228600" indent="-228600">
              <a:buAutoNum type="arabicPeriod"/>
            </a:pPr>
            <a:r>
              <a:rPr lang="en-US" baseline="0" dirty="0"/>
              <a:t>Create VM</a:t>
            </a:r>
          </a:p>
          <a:p>
            <a:pPr marL="228600" indent="-228600">
              <a:buAutoNum type="arabicPeriod"/>
            </a:pPr>
            <a:r>
              <a:rPr lang="en-US" baseline="0" dirty="0"/>
              <a:t>Start Boot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7</a:t>
            </a:fld>
            <a:endParaRPr lang="en-US"/>
          </a:p>
        </p:txBody>
      </p:sp>
    </p:spTree>
    <p:extLst>
      <p:ext uri="{BB962C8B-B14F-4D97-AF65-F5344CB8AC3E}">
        <p14:creationId xmlns:p14="http://schemas.microsoft.com/office/powerpoint/2010/main" val="392578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Cheesy Leaning</a:t>
            </a:r>
            <a:r>
              <a:rPr lang="en-US" baseline="0" dirty="0"/>
              <a:t> Tower of Pisa Picture illustrates the importance of creating a solid foundation with your reference image. If you have a bad Reference Image, You’ll have a bad Deployment. Once we forgot to include Adobe Reader in an image. More recently, we had issues with Visual C++ runtimes that prevented Autodesk from installing.</a:t>
            </a:r>
            <a:endParaRPr lang="en-US" dirty="0"/>
          </a:p>
          <a:p>
            <a:endParaRPr lang="en-US" dirty="0"/>
          </a:p>
          <a:p>
            <a:r>
              <a:rPr lang="en-US" dirty="0"/>
              <a:t>How</a:t>
            </a:r>
            <a:r>
              <a:rPr lang="en-US" baseline="0" dirty="0"/>
              <a:t> do you go about creating good images?</a:t>
            </a:r>
            <a:endParaRPr lang="en-US" dirty="0"/>
          </a:p>
          <a:p>
            <a:r>
              <a:rPr lang="en-US" dirty="0"/>
              <a:t>Using VM’s to build and test your images is very important. You can quickly set them</a:t>
            </a:r>
            <a:r>
              <a:rPr lang="en-US" baseline="0" dirty="0"/>
              <a:t> up, use snapshots to test different scenarios, and rule out issues with drivers. You should use 2 CPU’s, 4GB RAM and RAM disk or SSD for your Reference client.</a:t>
            </a:r>
          </a:p>
          <a:p>
            <a:endParaRPr lang="en-US" baseline="0" dirty="0"/>
          </a:p>
          <a:p>
            <a:r>
              <a:rPr lang="en-US" baseline="0" dirty="0"/>
              <a:t>Image types: Thin Images are considered the new “gold” standard. OS, C++ Runtimes, and .NET Framework. Thin Images are good for dynamic environments or if you have very few apps that need to be installed. </a:t>
            </a:r>
          </a:p>
          <a:p>
            <a:r>
              <a:rPr lang="en-US" baseline="0" dirty="0"/>
              <a:t>Thick images have everything under the sun installed. The deployment is faster due to the fact that once the deployment is done, the client is completely ready to go.  It also supports applications that need a manual installation. Applications need to be </a:t>
            </a:r>
            <a:r>
              <a:rPr lang="en-US" baseline="0" dirty="0" err="1"/>
              <a:t>Sysprep</a:t>
            </a:r>
            <a:r>
              <a:rPr lang="en-US" baseline="0" dirty="0"/>
              <a:t> aware, so no third-party antivirus or Apps that include unique identifiers. </a:t>
            </a:r>
          </a:p>
          <a:p>
            <a:r>
              <a:rPr lang="en-US" baseline="0" dirty="0"/>
              <a:t>Hybrid Images are the best of both worlds. Ideally you would add applications like Office to your image to allow Updates to apply during image creation and then install additional software after the OS is deployed with SCCM or Group Policy.</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8</a:t>
            </a:fld>
            <a:endParaRPr lang="en-US"/>
          </a:p>
        </p:txBody>
      </p:sp>
    </p:spTree>
    <p:extLst>
      <p:ext uri="{BB962C8B-B14F-4D97-AF65-F5344CB8AC3E}">
        <p14:creationId xmlns:p14="http://schemas.microsoft.com/office/powerpoint/2010/main" val="213333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Johan’s Method</a:t>
            </a:r>
          </a:p>
          <a:p>
            <a:pPr marL="228600" indent="-228600">
              <a:buAutoNum type="arabicPeriod"/>
            </a:pPr>
            <a:r>
              <a:rPr lang="en-US" dirty="0"/>
              <a:t>Done</a:t>
            </a:r>
          </a:p>
          <a:p>
            <a:pPr marL="228600" indent="-228600">
              <a:buAutoNum type="arabicPeriod"/>
            </a:pPr>
            <a:r>
              <a:rPr lang="en-US" dirty="0"/>
              <a:t>Right-Click New Share</a:t>
            </a:r>
          </a:p>
          <a:p>
            <a:pPr marL="228600" indent="-228600">
              <a:buAutoNum type="arabicPeriod"/>
            </a:pPr>
            <a:r>
              <a:rPr lang="en-US" dirty="0"/>
              <a:t>Import Full Set of Source Files from iso or </a:t>
            </a:r>
            <a:r>
              <a:rPr lang="en-US" dirty="0" err="1"/>
              <a:t>OSBuilder</a:t>
            </a:r>
            <a:endParaRPr lang="en-US" dirty="0"/>
          </a:p>
          <a:p>
            <a:pPr marL="228600" indent="-228600">
              <a:buAutoNum type="arabicPeriod"/>
            </a:pPr>
            <a:r>
              <a:rPr lang="en-US" dirty="0"/>
              <a:t>Import CU if needed, ideally we update the OS with </a:t>
            </a:r>
            <a:r>
              <a:rPr lang="en-US" dirty="0" err="1"/>
              <a:t>OSBuilder</a:t>
            </a:r>
            <a:r>
              <a:rPr lang="en-US" dirty="0"/>
              <a:t> or WSUS</a:t>
            </a:r>
          </a:p>
          <a:p>
            <a:pPr marL="228600" indent="-228600">
              <a:buAutoNum type="arabicPeriod"/>
            </a:pPr>
            <a:r>
              <a:rPr lang="en-US" dirty="0"/>
              <a:t>Add applications like C++ runtimes, Latest .NET </a:t>
            </a:r>
          </a:p>
          <a:p>
            <a:pPr marL="228600" indent="-228600">
              <a:buAutoNum type="arabicPeriod"/>
            </a:pPr>
            <a:r>
              <a:rPr lang="en-US" dirty="0"/>
              <a:t>Key points are:</a:t>
            </a:r>
          </a:p>
          <a:p>
            <a:pPr marL="685800" lvl="1" indent="-228600">
              <a:buAutoNum type="arabicPeriod"/>
            </a:pPr>
            <a:r>
              <a:rPr lang="en-US" dirty="0"/>
              <a:t>No Product Key</a:t>
            </a:r>
          </a:p>
          <a:p>
            <a:pPr marL="685800" lvl="1" indent="-228600">
              <a:buAutoNum type="arabicPeriod"/>
            </a:pPr>
            <a:r>
              <a:rPr lang="en-US" dirty="0"/>
              <a:t>No Admin Password</a:t>
            </a:r>
          </a:p>
          <a:p>
            <a:pPr marL="685800" lvl="1" indent="-228600">
              <a:buAutoNum type="arabicPeriod"/>
            </a:pPr>
            <a:r>
              <a:rPr lang="en-US" dirty="0"/>
              <a:t>All customizations should be done in State Restore</a:t>
            </a:r>
          </a:p>
          <a:p>
            <a:pPr marL="685800" lvl="1" indent="-228600">
              <a:buAutoNum type="arabicPeriod"/>
            </a:pPr>
            <a:r>
              <a:rPr lang="en-US" dirty="0"/>
              <a:t>Set Power Management to High Performance for faster build times</a:t>
            </a:r>
          </a:p>
          <a:p>
            <a:pPr marL="228600" lvl="0" indent="-228600">
              <a:buAutoNum type="arabicPeriod"/>
            </a:pPr>
            <a:r>
              <a:rPr lang="en-US" dirty="0"/>
              <a:t>Configure the Deployment Share</a:t>
            </a:r>
          </a:p>
          <a:p>
            <a:pPr marL="685800" lvl="1" indent="-228600">
              <a:buAutoNum type="arabicPeriod"/>
            </a:pPr>
            <a:r>
              <a:rPr lang="en-US" dirty="0"/>
              <a:t>Bootstrap.ini Username/Password for the share is in clear text another reason to use the demo PC</a:t>
            </a:r>
          </a:p>
          <a:p>
            <a:pPr marL="685800" lvl="1" indent="-228600">
              <a:buAutoNum type="arabicPeriod"/>
            </a:pPr>
            <a:r>
              <a:rPr lang="en-US" dirty="0"/>
              <a:t>CustomSettings.ini Set your WSUS server here</a:t>
            </a:r>
          </a:p>
          <a:p>
            <a:pPr marL="685800" lvl="1" indent="-228600">
              <a:buAutoNum type="arabicPeriod"/>
            </a:pPr>
            <a:r>
              <a:rPr lang="en-US" dirty="0"/>
              <a:t>Update Deployment Share</a:t>
            </a:r>
          </a:p>
          <a:p>
            <a:pPr marL="228600" lvl="0" indent="-228600">
              <a:buAutoNum type="arabicPeriod"/>
            </a:pPr>
            <a:r>
              <a:rPr lang="en-US" dirty="0"/>
              <a:t>Create VM and capture image</a:t>
            </a:r>
          </a:p>
          <a:p>
            <a:pPr marL="228600" lvl="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F8B1892-13C9-4CD2-96A6-311717570FFD}" type="slidenum">
              <a:rPr lang="en-US" smtClean="0"/>
              <a:t>9</a:t>
            </a:fld>
            <a:endParaRPr lang="en-US"/>
          </a:p>
        </p:txBody>
      </p:sp>
    </p:spTree>
    <p:extLst>
      <p:ext uri="{BB962C8B-B14F-4D97-AF65-F5344CB8AC3E}">
        <p14:creationId xmlns:p14="http://schemas.microsoft.com/office/powerpoint/2010/main" val="778412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E0F906-D933-41E5-AC34-6EA00646735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254031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E0F906-D933-41E5-AC34-6EA00646735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84204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E0F906-D933-41E5-AC34-6EA00646735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861146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E0F906-D933-41E5-AC34-6EA00646735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FFBCB86-83E2-43F0-A6F6-FCEF520C91F0}"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0582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E0F906-D933-41E5-AC34-6EA00646735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23814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3E0F906-D933-41E5-AC34-6EA00646735D}"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251362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3E0F906-D933-41E5-AC34-6EA00646735D}"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364361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0F906-D933-41E5-AC34-6EA00646735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1069206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E0F906-D933-41E5-AC34-6EA00646735D}" type="datetimeFigureOut">
              <a:rPr lang="en-US" smtClean="0"/>
              <a:t>3/5/2019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FFBCB86-83E2-43F0-A6F6-FCEF520C91F0}" type="slidenum">
              <a:rPr lang="en-US" smtClean="0"/>
              <a:t>‹#›</a:t>
            </a:fld>
            <a:endParaRPr lang="en-US"/>
          </a:p>
        </p:txBody>
      </p:sp>
    </p:spTree>
    <p:extLst>
      <p:ext uri="{BB962C8B-B14F-4D97-AF65-F5344CB8AC3E}">
        <p14:creationId xmlns:p14="http://schemas.microsoft.com/office/powerpoint/2010/main" val="253407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0F906-D933-41E5-AC34-6EA00646735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99481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E0F906-D933-41E5-AC34-6EA00646735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266789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E0F906-D933-41E5-AC34-6EA00646735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215391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E0F906-D933-41E5-AC34-6EA00646735D}"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379056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E0F906-D933-41E5-AC34-6EA00646735D}"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25213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E0F906-D933-41E5-AC34-6EA00646735D}"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34040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E0F906-D933-41E5-AC34-6EA00646735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323895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E0F906-D933-41E5-AC34-6EA00646735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BCB86-83E2-43F0-A6F6-FCEF520C91F0}" type="slidenum">
              <a:rPr lang="en-US" smtClean="0"/>
              <a:t>‹#›</a:t>
            </a:fld>
            <a:endParaRPr lang="en-US"/>
          </a:p>
        </p:txBody>
      </p:sp>
    </p:spTree>
    <p:extLst>
      <p:ext uri="{BB962C8B-B14F-4D97-AF65-F5344CB8AC3E}">
        <p14:creationId xmlns:p14="http://schemas.microsoft.com/office/powerpoint/2010/main" val="76311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E0F906-D933-41E5-AC34-6EA00646735D}" type="datetimeFigureOut">
              <a:rPr lang="en-US" smtClean="0"/>
              <a:t>3/5/2019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FFBCB86-83E2-43F0-A6F6-FCEF520C91F0}" type="slidenum">
              <a:rPr lang="en-US" smtClean="0"/>
              <a:t>‹#›</a:t>
            </a:fld>
            <a:endParaRPr lang="en-US"/>
          </a:p>
        </p:txBody>
      </p:sp>
    </p:spTree>
    <p:extLst>
      <p:ext uri="{BB962C8B-B14F-4D97-AF65-F5344CB8AC3E}">
        <p14:creationId xmlns:p14="http://schemas.microsoft.com/office/powerpoint/2010/main" val="170403751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fasttrack.microsoft.com/" TargetMode="External"/><Relationship Id="rId13" Type="http://schemas.openxmlformats.org/officeDocument/2006/relationships/hyperlink" Target="http://ccmexec.com/" TargetMode="External"/><Relationship Id="rId18" Type="http://schemas.openxmlformats.org/officeDocument/2006/relationships/hyperlink" Target="https://ignite.microsoft.com/" TargetMode="External"/><Relationship Id="rId3" Type="http://schemas.openxmlformats.org/officeDocument/2006/relationships/hyperlink" Target="https://support.microsoft.com/en-us/help/4043454" TargetMode="External"/><Relationship Id="rId7" Type="http://schemas.openxmlformats.org/officeDocument/2006/relationships/hyperlink" Target="https://www.microsoft.com/handsonlabs/SelfPacedLabs" TargetMode="External"/><Relationship Id="rId12" Type="http://schemas.openxmlformats.org/officeDocument/2006/relationships/hyperlink" Target="https://www.windows-noob.com/" TargetMode="External"/><Relationship Id="rId17" Type="http://schemas.openxmlformats.org/officeDocument/2006/relationships/hyperlink" Target="http://mmsmoa.com/" TargetMode="External"/><Relationship Id="rId2" Type="http://schemas.openxmlformats.org/officeDocument/2006/relationships/notesSlide" Target="../notesSlides/notesSlide15.xml"/><Relationship Id="rId16" Type="http://schemas.openxmlformats.org/officeDocument/2006/relationships/hyperlink" Target="https://www.facebook.com/groups/techkonnect/" TargetMode="External"/><Relationship Id="rId20" Type="http://schemas.openxmlformats.org/officeDocument/2006/relationships/hyperlink" Target="https://techcommunity.microsoft.com/" TargetMode="External"/><Relationship Id="rId1" Type="http://schemas.openxmlformats.org/officeDocument/2006/relationships/slideLayout" Target="../slideLayouts/slideLayout4.xml"/><Relationship Id="rId6" Type="http://schemas.openxmlformats.org/officeDocument/2006/relationships/hyperlink" Target="https://channel9.msdn.com/Events/ignite" TargetMode="External"/><Relationship Id="rId11" Type="http://schemas.openxmlformats.org/officeDocument/2006/relationships/hyperlink" Target="http://deploymentbunny.com/" TargetMode="External"/><Relationship Id="rId5" Type="http://schemas.openxmlformats.org/officeDocument/2006/relationships/hyperlink" Target="https://docs.microsoft.com/en-us/sccm/mdt/" TargetMode="External"/><Relationship Id="rId15" Type="http://schemas.openxmlformats.org/officeDocument/2006/relationships/hyperlink" Target="https://sccmf12twice.com/" TargetMode="External"/><Relationship Id="rId10" Type="http://schemas.openxmlformats.org/officeDocument/2006/relationships/hyperlink" Target="http://deploymentresearch.com/" TargetMode="External"/><Relationship Id="rId19" Type="http://schemas.openxmlformats.org/officeDocument/2006/relationships/hyperlink" Target="http://itdevconnections.com/" TargetMode="External"/><Relationship Id="rId4" Type="http://schemas.openxmlformats.org/officeDocument/2006/relationships/hyperlink" Target="https://docs.microsoft.com/en-us/sccm/index" TargetMode="External"/><Relationship Id="rId9" Type="http://schemas.openxmlformats.org/officeDocument/2006/relationships/hyperlink" Target="https://docs.microsoft.com/en-us/microsoft-365/enterprise/modern-desktop-deployment-and-management-lab" TargetMode="External"/><Relationship Id="rId14" Type="http://schemas.openxmlformats.org/officeDocument/2006/relationships/hyperlink" Target="https://garytow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mikael_nystro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0510" y="2733709"/>
            <a:ext cx="7657792" cy="1373070"/>
          </a:xfrm>
        </p:spPr>
        <p:txBody>
          <a:bodyPr>
            <a:normAutofit/>
          </a:bodyPr>
          <a:lstStyle/>
          <a:p>
            <a:r>
              <a:rPr lang="en-US" sz="4600">
                <a:solidFill>
                  <a:srgbClr val="FFFFFF"/>
                </a:solidFill>
              </a:rPr>
              <a:t>Windows 10 </a:t>
            </a:r>
            <a:br>
              <a:rPr lang="en-US" sz="4600">
                <a:solidFill>
                  <a:srgbClr val="FFFFFF"/>
                </a:solidFill>
              </a:rPr>
            </a:br>
            <a:r>
              <a:rPr lang="en-US" sz="4600">
                <a:solidFill>
                  <a:srgbClr val="FFFFFF"/>
                </a:solidFill>
              </a:rPr>
              <a:t>Imaging &amp; Deployment</a:t>
            </a:r>
          </a:p>
        </p:txBody>
      </p:sp>
      <p:sp>
        <p:nvSpPr>
          <p:cNvPr id="3" name="Subtitle 2"/>
          <p:cNvSpPr>
            <a:spLocks noGrp="1"/>
          </p:cNvSpPr>
          <p:nvPr>
            <p:ph type="subTitle" idx="1"/>
          </p:nvPr>
        </p:nvSpPr>
        <p:spPr>
          <a:xfrm>
            <a:off x="1194149" y="4394039"/>
            <a:ext cx="7304152" cy="1117687"/>
          </a:xfrm>
        </p:spPr>
        <p:txBody>
          <a:bodyPr>
            <a:normAutofit/>
          </a:bodyPr>
          <a:lstStyle/>
          <a:p>
            <a:r>
              <a:rPr lang="en-US"/>
              <a:t>Ben Dumke – Hortonville Area School District</a:t>
            </a:r>
            <a:endParaRPr lang="en-US" dirty="0"/>
          </a:p>
        </p:txBody>
      </p:sp>
    </p:spTree>
    <p:extLst>
      <p:ext uri="{BB962C8B-B14F-4D97-AF65-F5344CB8AC3E}">
        <p14:creationId xmlns:p14="http://schemas.microsoft.com/office/powerpoint/2010/main" val="154749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Image – Demo</a:t>
            </a:r>
          </a:p>
        </p:txBody>
      </p:sp>
      <p:sp>
        <p:nvSpPr>
          <p:cNvPr id="3" name="Content Placeholder 2"/>
          <p:cNvSpPr>
            <a:spLocks noGrp="1"/>
          </p:cNvSpPr>
          <p:nvPr>
            <p:ph idx="1"/>
          </p:nvPr>
        </p:nvSpPr>
        <p:spPr/>
        <p:txBody>
          <a:bodyPr anchor="ctr"/>
          <a:lstStyle/>
          <a:p>
            <a:pPr marL="0" indent="0" algn="ctr">
              <a:buNone/>
            </a:pPr>
            <a:r>
              <a:rPr lang="en-US" sz="9600" dirty="0"/>
              <a:t>Demo</a:t>
            </a:r>
          </a:p>
        </p:txBody>
      </p:sp>
    </p:spTree>
    <p:extLst>
      <p:ext uri="{BB962C8B-B14F-4D97-AF65-F5344CB8AC3E}">
        <p14:creationId xmlns:p14="http://schemas.microsoft.com/office/powerpoint/2010/main" val="172334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Deployments - Images</a:t>
            </a:r>
          </a:p>
        </p:txBody>
      </p:sp>
      <p:sp>
        <p:nvSpPr>
          <p:cNvPr id="5" name="Content Placeholder 4"/>
          <p:cNvSpPr>
            <a:spLocks noGrp="1"/>
          </p:cNvSpPr>
          <p:nvPr>
            <p:ph idx="1"/>
          </p:nvPr>
        </p:nvSpPr>
        <p:spPr/>
        <p:txBody>
          <a:bodyPr/>
          <a:lstStyle/>
          <a:p>
            <a:r>
              <a:rPr lang="en-US" dirty="0"/>
              <a:t>Import your Reference Image</a:t>
            </a:r>
          </a:p>
          <a:p>
            <a:r>
              <a:rPr lang="en-US" dirty="0"/>
              <a:t>Distribute the Image</a:t>
            </a:r>
          </a:p>
          <a:p>
            <a:endParaRPr lang="en-US" dirty="0"/>
          </a:p>
        </p:txBody>
      </p:sp>
      <p:pic>
        <p:nvPicPr>
          <p:cNvPr id="8" name="Picture 7"/>
          <p:cNvPicPr>
            <a:picLocks noChangeAspect="1"/>
          </p:cNvPicPr>
          <p:nvPr/>
        </p:nvPicPr>
        <p:blipFill>
          <a:blip r:embed="rId3"/>
          <a:stretch>
            <a:fillRect/>
          </a:stretch>
        </p:blipFill>
        <p:spPr>
          <a:xfrm>
            <a:off x="5665616" y="2336873"/>
            <a:ext cx="4950040" cy="4193302"/>
          </a:xfrm>
          <a:prstGeom prst="rect">
            <a:avLst/>
          </a:prstGeom>
        </p:spPr>
      </p:pic>
      <p:pic>
        <p:nvPicPr>
          <p:cNvPr id="7" name="Picture 6"/>
          <p:cNvPicPr>
            <a:picLocks noChangeAspect="1"/>
          </p:cNvPicPr>
          <p:nvPr/>
        </p:nvPicPr>
        <p:blipFill>
          <a:blip r:embed="rId4"/>
          <a:stretch>
            <a:fillRect/>
          </a:stretch>
        </p:blipFill>
        <p:spPr>
          <a:xfrm>
            <a:off x="5665616" y="2336873"/>
            <a:ext cx="4950040" cy="4193302"/>
          </a:xfrm>
          <a:prstGeom prst="rect">
            <a:avLst/>
          </a:prstGeom>
        </p:spPr>
      </p:pic>
      <p:pic>
        <p:nvPicPr>
          <p:cNvPr id="6" name="Picture 5"/>
          <p:cNvPicPr>
            <a:picLocks noChangeAspect="1"/>
          </p:cNvPicPr>
          <p:nvPr/>
        </p:nvPicPr>
        <p:blipFill>
          <a:blip r:embed="rId5"/>
          <a:stretch>
            <a:fillRect/>
          </a:stretch>
        </p:blipFill>
        <p:spPr>
          <a:xfrm>
            <a:off x="5665616" y="2336873"/>
            <a:ext cx="4950040" cy="4193302"/>
          </a:xfrm>
          <a:prstGeom prst="rect">
            <a:avLst/>
          </a:prstGeom>
        </p:spPr>
      </p:pic>
      <p:pic>
        <p:nvPicPr>
          <p:cNvPr id="4" name="Picture 3"/>
          <p:cNvPicPr>
            <a:picLocks noChangeAspect="1"/>
          </p:cNvPicPr>
          <p:nvPr/>
        </p:nvPicPr>
        <p:blipFill>
          <a:blip r:embed="rId6"/>
          <a:stretch>
            <a:fillRect/>
          </a:stretch>
        </p:blipFill>
        <p:spPr>
          <a:xfrm>
            <a:off x="5665616" y="2336873"/>
            <a:ext cx="4950040" cy="4193302"/>
          </a:xfrm>
          <a:prstGeom prst="rect">
            <a:avLst/>
          </a:prstGeom>
        </p:spPr>
      </p:pic>
      <p:pic>
        <p:nvPicPr>
          <p:cNvPr id="3" name="Picture 2"/>
          <p:cNvPicPr>
            <a:picLocks noChangeAspect="1"/>
          </p:cNvPicPr>
          <p:nvPr/>
        </p:nvPicPr>
        <p:blipFill>
          <a:blip r:embed="rId7"/>
          <a:stretch>
            <a:fillRect/>
          </a:stretch>
        </p:blipFill>
        <p:spPr>
          <a:xfrm>
            <a:off x="5665616" y="2336873"/>
            <a:ext cx="4950040" cy="4193302"/>
          </a:xfrm>
          <a:prstGeom prst="rect">
            <a:avLst/>
          </a:prstGeom>
        </p:spPr>
      </p:pic>
    </p:spTree>
    <p:extLst>
      <p:ext uri="{BB962C8B-B14F-4D97-AF65-F5344CB8AC3E}">
        <p14:creationId xmlns:p14="http://schemas.microsoft.com/office/powerpoint/2010/main" val="124293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500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5000"/>
                            </p:stCondLst>
                            <p:childTnLst>
                              <p:par>
                                <p:cTn id="8" presetID="1" presetClass="exit" presetSubtype="0" fill="hold" nodeType="afterEffect">
                                  <p:stCondLst>
                                    <p:cond delay="5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0000"/>
                            </p:stCondLst>
                            <p:childTnLst>
                              <p:par>
                                <p:cTn id="11" presetID="1" presetClass="exit" presetSubtype="0" fill="hold" nodeType="afterEffect">
                                  <p:stCondLst>
                                    <p:cond delay="5000"/>
                                  </p:stCondLst>
                                  <p:childTnLst>
                                    <p:set>
                                      <p:cBhvr>
                                        <p:cTn id="12" dur="1" fill="hold">
                                          <p:stCondLst>
                                            <p:cond delay="0"/>
                                          </p:stCondLst>
                                        </p:cTn>
                                        <p:tgtEl>
                                          <p:spTgt spid="6"/>
                                        </p:tgtEl>
                                        <p:attrNameLst>
                                          <p:attrName>style.visibility</p:attrName>
                                        </p:attrNameLst>
                                      </p:cBhvr>
                                      <p:to>
                                        <p:strVal val="hidden"/>
                                      </p:to>
                                    </p:set>
                                  </p:childTnLst>
                                </p:cTn>
                              </p:par>
                            </p:childTnLst>
                          </p:cTn>
                        </p:par>
                        <p:par>
                          <p:cTn id="13" fill="hold">
                            <p:stCondLst>
                              <p:cond delay="15000"/>
                            </p:stCondLst>
                            <p:childTnLst>
                              <p:par>
                                <p:cTn id="14" presetID="1" presetClass="exit" presetSubtype="0" fill="hold" nodeType="afterEffect">
                                  <p:stCondLst>
                                    <p:cond delay="500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dirty="0"/>
              <a:t>Deployments - Drivers</a:t>
            </a:r>
          </a:p>
        </p:txBody>
      </p:sp>
      <p:sp>
        <p:nvSpPr>
          <p:cNvPr id="3" name="Content Placeholder 2"/>
          <p:cNvSpPr>
            <a:spLocks noGrp="1"/>
          </p:cNvSpPr>
          <p:nvPr>
            <p:ph idx="1"/>
          </p:nvPr>
        </p:nvSpPr>
        <p:spPr>
          <a:xfrm>
            <a:off x="680322" y="2336873"/>
            <a:ext cx="3489341" cy="3599316"/>
          </a:xfrm>
        </p:spPr>
        <p:txBody>
          <a:bodyPr>
            <a:normAutofit/>
          </a:bodyPr>
          <a:lstStyle/>
          <a:p>
            <a:r>
              <a:rPr lang="en-US" sz="1800"/>
              <a:t>Finding the Drivers</a:t>
            </a:r>
          </a:p>
          <a:p>
            <a:pPr lvl="1"/>
            <a:r>
              <a:rPr lang="en-US" sz="1800"/>
              <a:t>Driver Automation Tool</a:t>
            </a:r>
          </a:p>
          <a:p>
            <a:pPr lvl="1"/>
            <a:r>
              <a:rPr lang="en-US" sz="1800"/>
              <a:t>Search for ConfigMgr Packages</a:t>
            </a:r>
          </a:p>
          <a:p>
            <a:r>
              <a:rPr lang="en-US" sz="1800"/>
              <a:t>Adding the Drivers</a:t>
            </a:r>
          </a:p>
          <a:p>
            <a:pPr lvl="1"/>
            <a:r>
              <a:rPr lang="en-US" sz="1800"/>
              <a:t>Folder Structure – Jason Sandys</a:t>
            </a:r>
          </a:p>
          <a:p>
            <a:pPr lvl="1"/>
            <a:r>
              <a:rPr lang="en-US" sz="1800"/>
              <a:t>Import Drivers</a:t>
            </a:r>
          </a:p>
          <a:p>
            <a:pPr lvl="1"/>
            <a:r>
              <a:rPr lang="en-US" sz="1800"/>
              <a:t>Distribute the Driver Package</a:t>
            </a:r>
          </a:p>
          <a:p>
            <a:pPr lvl="1"/>
            <a:endParaRPr lang="en-US" sz="1800"/>
          </a:p>
          <a:p>
            <a:endParaRPr lang="en-US" sz="1800"/>
          </a:p>
        </p:txBody>
      </p:sp>
      <p:pic>
        <p:nvPicPr>
          <p:cNvPr id="4" name="Picture 3">
            <a:extLst>
              <a:ext uri="{FF2B5EF4-FFF2-40B4-BE49-F238E27FC236}">
                <a16:creationId xmlns:a16="http://schemas.microsoft.com/office/drawing/2014/main" id="{91358BD2-B08E-459B-9FEA-99EEB4FAD771}"/>
              </a:ext>
            </a:extLst>
          </p:cNvPr>
          <p:cNvPicPr>
            <a:picLocks noChangeAspect="1"/>
          </p:cNvPicPr>
          <p:nvPr/>
        </p:nvPicPr>
        <p:blipFill>
          <a:blip r:embed="rId3"/>
          <a:stretch>
            <a:fillRect/>
          </a:stretch>
        </p:blipFill>
        <p:spPr>
          <a:xfrm>
            <a:off x="4541753" y="2282406"/>
            <a:ext cx="6857383" cy="4200147"/>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7969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Deployments – Task Sequence</a:t>
            </a:r>
          </a:p>
        </p:txBody>
      </p:sp>
      <p:sp>
        <p:nvSpPr>
          <p:cNvPr id="3" name="Content Placeholder 2"/>
          <p:cNvSpPr>
            <a:spLocks noGrp="1"/>
          </p:cNvSpPr>
          <p:nvPr>
            <p:ph idx="1"/>
          </p:nvPr>
        </p:nvSpPr>
        <p:spPr>
          <a:xfrm>
            <a:off x="680321" y="2336873"/>
            <a:ext cx="5100547" cy="3599316"/>
          </a:xfrm>
        </p:spPr>
        <p:txBody>
          <a:bodyPr>
            <a:normAutofit/>
          </a:bodyPr>
          <a:lstStyle/>
          <a:p>
            <a:r>
              <a:rPr lang="en-US" dirty="0"/>
              <a:t>Create</a:t>
            </a:r>
          </a:p>
          <a:p>
            <a:r>
              <a:rPr lang="en-US" dirty="0"/>
              <a:t>Edit</a:t>
            </a:r>
          </a:p>
          <a:p>
            <a:pPr lvl="1"/>
            <a:r>
              <a:rPr lang="en-US" dirty="0"/>
              <a:t>Add Driver Selections – WMI </a:t>
            </a:r>
          </a:p>
          <a:p>
            <a:pPr lvl="1"/>
            <a:r>
              <a:rPr lang="en-US" dirty="0"/>
              <a:t>Add Customizations – Garytown.com</a:t>
            </a:r>
          </a:p>
          <a:p>
            <a:pPr lvl="1"/>
            <a:r>
              <a:rPr lang="en-US" dirty="0"/>
              <a:t>Add Applications</a:t>
            </a:r>
          </a:p>
          <a:p>
            <a:r>
              <a:rPr lang="en-US" dirty="0"/>
              <a:t>Deploy</a:t>
            </a:r>
          </a:p>
          <a:p>
            <a:pPr lvl="1"/>
            <a:endParaRPr lang="en-US" dirty="0"/>
          </a:p>
          <a:p>
            <a:pPr lvl="1"/>
            <a:endParaRPr lang="en-US" dirty="0"/>
          </a:p>
        </p:txBody>
      </p:sp>
      <p:pic>
        <p:nvPicPr>
          <p:cNvPr id="7" name="Picture 6"/>
          <p:cNvPicPr>
            <a:picLocks noChangeAspect="1"/>
          </p:cNvPicPr>
          <p:nvPr/>
        </p:nvPicPr>
        <p:blipFill>
          <a:blip r:embed="rId3"/>
          <a:stretch>
            <a:fillRect/>
          </a:stretch>
        </p:blipFill>
        <p:spPr>
          <a:xfrm>
            <a:off x="5780868" y="2336873"/>
            <a:ext cx="6029420" cy="4303470"/>
          </a:xfrm>
          <a:prstGeom prst="rect">
            <a:avLst/>
          </a:prstGeom>
        </p:spPr>
      </p:pic>
    </p:spTree>
    <p:extLst>
      <p:ext uri="{BB962C8B-B14F-4D97-AF65-F5344CB8AC3E}">
        <p14:creationId xmlns:p14="http://schemas.microsoft.com/office/powerpoint/2010/main" val="395437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 Demo</a:t>
            </a:r>
          </a:p>
        </p:txBody>
      </p:sp>
      <p:sp>
        <p:nvSpPr>
          <p:cNvPr id="3" name="Content Placeholder 2"/>
          <p:cNvSpPr>
            <a:spLocks noGrp="1"/>
          </p:cNvSpPr>
          <p:nvPr>
            <p:ph idx="1"/>
          </p:nvPr>
        </p:nvSpPr>
        <p:spPr/>
        <p:txBody>
          <a:bodyPr anchor="ctr"/>
          <a:lstStyle/>
          <a:p>
            <a:pPr marL="0" indent="0" algn="ctr">
              <a:buNone/>
            </a:pPr>
            <a:r>
              <a:rPr lang="en-US" sz="9600" dirty="0"/>
              <a:t>Demo</a:t>
            </a:r>
          </a:p>
        </p:txBody>
      </p:sp>
    </p:spTree>
    <p:extLst>
      <p:ext uri="{BB962C8B-B14F-4D97-AF65-F5344CB8AC3E}">
        <p14:creationId xmlns:p14="http://schemas.microsoft.com/office/powerpoint/2010/main" val="391635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72441" y="1971674"/>
            <a:ext cx="5547360" cy="4208787"/>
          </a:xfrm>
        </p:spPr>
        <p:txBody>
          <a:bodyPr>
            <a:normAutofit fontScale="92500" lnSpcReduction="10000"/>
          </a:bodyPr>
          <a:lstStyle/>
          <a:p>
            <a:r>
              <a:rPr lang="en-US" sz="1400" dirty="0"/>
              <a:t>Documentation</a:t>
            </a:r>
          </a:p>
          <a:p>
            <a:pPr lvl="1"/>
            <a:r>
              <a:rPr lang="en-US" sz="1400" dirty="0"/>
              <a:t>Windows Build Versions - </a:t>
            </a:r>
            <a:r>
              <a:rPr lang="en-US" sz="1400" dirty="0">
                <a:hlinkClick r:id="rId3"/>
              </a:rPr>
              <a:t>https://support.microsoft.com/en-us/help/4043454</a:t>
            </a:r>
            <a:r>
              <a:rPr lang="en-US" sz="1400" dirty="0"/>
              <a:t> </a:t>
            </a:r>
          </a:p>
          <a:p>
            <a:pPr lvl="1"/>
            <a:r>
              <a:rPr lang="en-US" sz="1400" dirty="0"/>
              <a:t>System Center Configuration Manager - </a:t>
            </a:r>
            <a:r>
              <a:rPr lang="en-US" sz="1400" dirty="0">
                <a:hlinkClick r:id="rId4"/>
              </a:rPr>
              <a:t>https://docs.microsoft.com/en-us/sccm/index</a:t>
            </a:r>
            <a:endParaRPr lang="en-US" sz="1400" dirty="0"/>
          </a:p>
          <a:p>
            <a:pPr lvl="1"/>
            <a:r>
              <a:rPr lang="en-US" sz="1400" dirty="0"/>
              <a:t>Deployment ToolKit - </a:t>
            </a:r>
            <a:r>
              <a:rPr lang="en-US" sz="1400" dirty="0">
                <a:hlinkClick r:id="rId5"/>
              </a:rPr>
              <a:t>https://docs.microsoft.com/en-us/sccm/mdt/</a:t>
            </a:r>
            <a:endParaRPr lang="en-US" sz="1400" dirty="0"/>
          </a:p>
          <a:p>
            <a:r>
              <a:rPr lang="en-US" sz="1400" dirty="0"/>
              <a:t>Training</a:t>
            </a:r>
          </a:p>
          <a:p>
            <a:pPr lvl="1"/>
            <a:r>
              <a:rPr lang="en-US" sz="1400" dirty="0"/>
              <a:t>Channel 9 - </a:t>
            </a:r>
            <a:r>
              <a:rPr lang="en-US" sz="1400" dirty="0">
                <a:hlinkClick r:id="rId6"/>
              </a:rPr>
              <a:t>https://channel9.msdn.com/Events/ignite</a:t>
            </a:r>
            <a:endParaRPr lang="en-US" sz="1400" dirty="0"/>
          </a:p>
          <a:p>
            <a:pPr lvl="1"/>
            <a:r>
              <a:rPr lang="en-US" sz="1400" dirty="0"/>
              <a:t>Microsoft Virtual Labs - </a:t>
            </a:r>
            <a:r>
              <a:rPr lang="en-US" sz="1400" dirty="0">
                <a:hlinkClick r:id="rId7"/>
              </a:rPr>
              <a:t>https://www.microsoft.com/handsonlabs/SelfPacedLabs</a:t>
            </a:r>
            <a:endParaRPr lang="en-US" sz="1400" dirty="0"/>
          </a:p>
          <a:p>
            <a:pPr lvl="1"/>
            <a:r>
              <a:rPr lang="en-US" sz="1400" dirty="0"/>
              <a:t>Microsoft FastTrack - </a:t>
            </a:r>
            <a:r>
              <a:rPr lang="en-US" sz="1400" dirty="0">
                <a:hlinkClick r:id="rId8"/>
              </a:rPr>
              <a:t>https://fasttrack.microsoft.com</a:t>
            </a:r>
            <a:endParaRPr lang="en-US" sz="1400" dirty="0"/>
          </a:p>
          <a:p>
            <a:pPr lvl="1"/>
            <a:r>
              <a:rPr lang="en-US" sz="1400" dirty="0"/>
              <a:t>Modern Desktop Deployment and Management Lab - </a:t>
            </a:r>
            <a:r>
              <a:rPr lang="en-US" sz="1400" dirty="0">
                <a:hlinkClick r:id="rId9"/>
              </a:rPr>
              <a:t>https://docs.microsoft.com/en-us/microsoft-365/enterprise/modern-desktop-deployment-and-management-lab</a:t>
            </a:r>
            <a:endParaRPr lang="en-US" sz="1400" dirty="0"/>
          </a:p>
          <a:p>
            <a:r>
              <a:rPr lang="en-US" sz="1400" dirty="0"/>
              <a:t>Twitter</a:t>
            </a:r>
          </a:p>
          <a:p>
            <a:pPr lvl="1"/>
            <a:r>
              <a:rPr lang="en-US" sz="1400" dirty="0"/>
              <a:t>Mikael Nystrom - @mikael_nystrom </a:t>
            </a:r>
          </a:p>
          <a:p>
            <a:pPr lvl="1"/>
            <a:r>
              <a:rPr lang="en-US" sz="1400" dirty="0"/>
              <a:t>Johan Arwidmark - @jarwidmark </a:t>
            </a:r>
          </a:p>
          <a:p>
            <a:pPr lvl="1"/>
            <a:r>
              <a:rPr lang="en-US" sz="1400" dirty="0"/>
              <a:t>Harjit Dhaliwal - @</a:t>
            </a:r>
            <a:r>
              <a:rPr lang="en-US" sz="1400" dirty="0" err="1"/>
              <a:t>hoorge</a:t>
            </a:r>
            <a:endParaRPr lang="en-US" sz="1400" dirty="0"/>
          </a:p>
          <a:p>
            <a:endParaRPr lang="en-US" sz="1200" dirty="0"/>
          </a:p>
          <a:p>
            <a:pPr marL="457200" lvl="1" indent="0">
              <a:buNone/>
            </a:pPr>
            <a:endParaRPr lang="en-US" sz="800" dirty="0"/>
          </a:p>
        </p:txBody>
      </p:sp>
      <p:sp>
        <p:nvSpPr>
          <p:cNvPr id="5" name="Content Placeholder 3"/>
          <p:cNvSpPr>
            <a:spLocks noGrp="1"/>
          </p:cNvSpPr>
          <p:nvPr>
            <p:ph sz="half" idx="2"/>
          </p:nvPr>
        </p:nvSpPr>
        <p:spPr>
          <a:xfrm>
            <a:off x="6019800" y="1971674"/>
            <a:ext cx="5181600" cy="4208788"/>
          </a:xfrm>
        </p:spPr>
        <p:txBody>
          <a:bodyPr>
            <a:normAutofit fontScale="92500" lnSpcReduction="10000"/>
          </a:bodyPr>
          <a:lstStyle/>
          <a:p>
            <a:r>
              <a:rPr lang="en-US" sz="1400" dirty="0"/>
              <a:t>Websites/Blogs</a:t>
            </a:r>
          </a:p>
          <a:p>
            <a:pPr lvl="1"/>
            <a:r>
              <a:rPr lang="en-US" sz="1400" dirty="0">
                <a:hlinkClick r:id="rId10"/>
              </a:rPr>
              <a:t>http://deploymentresearch.com</a:t>
            </a:r>
            <a:endParaRPr lang="en-US" sz="1400" dirty="0"/>
          </a:p>
          <a:p>
            <a:pPr lvl="1"/>
            <a:r>
              <a:rPr lang="en-US" sz="1400" dirty="0">
                <a:hlinkClick r:id="rId11"/>
              </a:rPr>
              <a:t>http://deploymentbunny.com/</a:t>
            </a:r>
            <a:endParaRPr lang="en-US" sz="1400" dirty="0"/>
          </a:p>
          <a:p>
            <a:pPr lvl="1"/>
            <a:r>
              <a:rPr lang="en-US" sz="1400" dirty="0">
                <a:hlinkClick r:id="rId12"/>
              </a:rPr>
              <a:t>https://www.windows-noob.com</a:t>
            </a:r>
            <a:endParaRPr lang="en-US" sz="1400" dirty="0"/>
          </a:p>
          <a:p>
            <a:pPr lvl="1"/>
            <a:r>
              <a:rPr lang="en-US" sz="1400" dirty="0">
                <a:hlinkClick r:id="rId13"/>
              </a:rPr>
              <a:t>http://ccmexec.com/</a:t>
            </a:r>
            <a:endParaRPr lang="en-US" sz="1400" dirty="0"/>
          </a:p>
          <a:p>
            <a:pPr lvl="1"/>
            <a:r>
              <a:rPr lang="en-US" sz="1400" dirty="0">
                <a:hlinkClick r:id="rId14"/>
              </a:rPr>
              <a:t>https://garytown.com/</a:t>
            </a:r>
            <a:r>
              <a:rPr lang="en-US" sz="1400" dirty="0"/>
              <a:t> </a:t>
            </a:r>
          </a:p>
          <a:p>
            <a:pPr lvl="1"/>
            <a:r>
              <a:rPr lang="en-US" sz="1400" dirty="0">
                <a:hlinkClick r:id="rId15"/>
              </a:rPr>
              <a:t>https://sccmf12twice.com/</a:t>
            </a:r>
            <a:endParaRPr lang="en-US" sz="1400" dirty="0"/>
          </a:p>
          <a:p>
            <a:pPr lvl="1"/>
            <a:r>
              <a:rPr lang="en-US" sz="1400" dirty="0">
                <a:hlinkClick r:id="rId16"/>
              </a:rPr>
              <a:t>https://www.facebook.com/groups/techkonnect/</a:t>
            </a:r>
            <a:endParaRPr lang="en-US" sz="1400" dirty="0"/>
          </a:p>
          <a:p>
            <a:r>
              <a:rPr lang="en-US" sz="1400" dirty="0"/>
              <a:t>Events</a:t>
            </a:r>
          </a:p>
          <a:p>
            <a:pPr lvl="1"/>
            <a:r>
              <a:rPr lang="en-US" sz="1400" dirty="0"/>
              <a:t>Midwest Management Summit - </a:t>
            </a:r>
            <a:r>
              <a:rPr lang="en-US" sz="1400" dirty="0">
                <a:hlinkClick r:id="rId17"/>
              </a:rPr>
              <a:t>http://mmsmoa.com</a:t>
            </a:r>
            <a:endParaRPr lang="en-US" sz="1400" dirty="0"/>
          </a:p>
          <a:p>
            <a:pPr lvl="1"/>
            <a:r>
              <a:rPr lang="en-US" sz="1400" dirty="0"/>
              <a:t>Microsoft Ignite - </a:t>
            </a:r>
            <a:r>
              <a:rPr lang="en-US" sz="1400" dirty="0">
                <a:hlinkClick r:id="rId18"/>
              </a:rPr>
              <a:t>https://ignite.microsoft.com</a:t>
            </a:r>
            <a:endParaRPr lang="en-US" sz="1400" dirty="0"/>
          </a:p>
          <a:p>
            <a:pPr lvl="1"/>
            <a:r>
              <a:rPr lang="en-US" sz="1400" dirty="0"/>
              <a:t>IT/Dev Connections - </a:t>
            </a:r>
            <a:r>
              <a:rPr lang="en-US" sz="1400" dirty="0">
                <a:hlinkClick r:id="rId19"/>
              </a:rPr>
              <a:t>http://itdevconnections.com</a:t>
            </a:r>
            <a:endParaRPr lang="en-US" sz="1400" dirty="0"/>
          </a:p>
          <a:p>
            <a:pPr lvl="1"/>
            <a:r>
              <a:rPr lang="en-US" sz="1400" dirty="0"/>
              <a:t>Microsoft Tech Community - </a:t>
            </a:r>
            <a:r>
              <a:rPr lang="en-US" sz="1400" dirty="0">
                <a:hlinkClick r:id="rId20"/>
              </a:rPr>
              <a:t>https://techcommunity.microsoft.com/</a:t>
            </a:r>
            <a:r>
              <a:rPr lang="en-US" sz="1400" dirty="0"/>
              <a:t> </a:t>
            </a:r>
          </a:p>
          <a:p>
            <a:pPr lvl="1"/>
            <a:endParaRPr lang="en-US" sz="1400" dirty="0"/>
          </a:p>
        </p:txBody>
      </p:sp>
    </p:spTree>
    <p:extLst>
      <p:ext uri="{BB962C8B-B14F-4D97-AF65-F5344CB8AC3E}">
        <p14:creationId xmlns:p14="http://schemas.microsoft.com/office/powerpoint/2010/main" val="161515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Current Stay Current</a:t>
            </a:r>
          </a:p>
        </p:txBody>
      </p:sp>
      <p:sp>
        <p:nvSpPr>
          <p:cNvPr id="3" name="Content Placeholder 2"/>
          <p:cNvSpPr>
            <a:spLocks noGrp="1"/>
          </p:cNvSpPr>
          <p:nvPr>
            <p:ph idx="1"/>
          </p:nvPr>
        </p:nvSpPr>
        <p:spPr>
          <a:xfrm>
            <a:off x="463826" y="2002971"/>
            <a:ext cx="4764997" cy="4173991"/>
          </a:xfrm>
        </p:spPr>
        <p:txBody>
          <a:bodyPr/>
          <a:lstStyle/>
          <a:p>
            <a:r>
              <a:rPr lang="en-US" sz="2800" b="1" dirty="0"/>
              <a:t>DeploymentResearch.com</a:t>
            </a:r>
          </a:p>
          <a:p>
            <a:r>
              <a:rPr lang="en-US" sz="2800" b="1" dirty="0"/>
              <a:t>Get on Twitter</a:t>
            </a:r>
          </a:p>
        </p:txBody>
      </p:sp>
      <p:pic>
        <p:nvPicPr>
          <p:cNvPr id="4" name="Picture 3"/>
          <p:cNvPicPr>
            <a:picLocks noChangeAspect="1"/>
          </p:cNvPicPr>
          <p:nvPr/>
        </p:nvPicPr>
        <p:blipFill>
          <a:blip r:embed="rId3"/>
          <a:stretch>
            <a:fillRect/>
          </a:stretch>
        </p:blipFill>
        <p:spPr>
          <a:xfrm>
            <a:off x="5333510" y="2406226"/>
            <a:ext cx="6489129" cy="3934225"/>
          </a:xfrm>
          <a:prstGeom prst="rect">
            <a:avLst/>
          </a:prstGeom>
        </p:spPr>
      </p:pic>
      <p:pic>
        <p:nvPicPr>
          <p:cNvPr id="5" name="Picture 4"/>
          <p:cNvPicPr>
            <a:picLocks noChangeAspect="1"/>
          </p:cNvPicPr>
          <p:nvPr/>
        </p:nvPicPr>
        <p:blipFill>
          <a:blip r:embed="rId4"/>
          <a:stretch>
            <a:fillRect/>
          </a:stretch>
        </p:blipFill>
        <p:spPr>
          <a:xfrm>
            <a:off x="494709" y="4479045"/>
            <a:ext cx="1500307" cy="1876980"/>
          </a:xfrm>
          <a:prstGeom prst="rect">
            <a:avLst/>
          </a:prstGeom>
        </p:spPr>
      </p:pic>
      <p:pic>
        <p:nvPicPr>
          <p:cNvPr id="6" name="Picture 5"/>
          <p:cNvPicPr>
            <a:picLocks noChangeAspect="1"/>
          </p:cNvPicPr>
          <p:nvPr/>
        </p:nvPicPr>
        <p:blipFill>
          <a:blip r:embed="rId5"/>
          <a:stretch>
            <a:fillRect/>
          </a:stretch>
        </p:blipFill>
        <p:spPr>
          <a:xfrm>
            <a:off x="2099703" y="4468787"/>
            <a:ext cx="1493242" cy="1876980"/>
          </a:xfrm>
          <a:prstGeom prst="rect">
            <a:avLst/>
          </a:prstGeom>
        </p:spPr>
      </p:pic>
      <p:pic>
        <p:nvPicPr>
          <p:cNvPr id="7" name="Picture 6">
            <a:extLst>
              <a:ext uri="{FF2B5EF4-FFF2-40B4-BE49-F238E27FC236}">
                <a16:creationId xmlns:a16="http://schemas.microsoft.com/office/drawing/2014/main" id="{B0CFDF67-3D91-4E6C-8111-1E84F0F955D2}"/>
              </a:ext>
            </a:extLst>
          </p:cNvPr>
          <p:cNvPicPr>
            <a:picLocks noChangeAspect="1"/>
          </p:cNvPicPr>
          <p:nvPr/>
        </p:nvPicPr>
        <p:blipFill>
          <a:blip r:embed="rId6"/>
          <a:stretch>
            <a:fillRect/>
          </a:stretch>
        </p:blipFill>
        <p:spPr>
          <a:xfrm>
            <a:off x="3697632" y="4489304"/>
            <a:ext cx="1426503" cy="1856463"/>
          </a:xfrm>
          <a:prstGeom prst="rect">
            <a:avLst/>
          </a:prstGeom>
        </p:spPr>
      </p:pic>
    </p:spTree>
    <p:extLst>
      <p:ext uri="{BB962C8B-B14F-4D97-AF65-F5344CB8AC3E}">
        <p14:creationId xmlns:p14="http://schemas.microsoft.com/office/powerpoint/2010/main" val="47399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a:t>Agenda</a:t>
            </a:r>
            <a:endParaRPr lang="en-US" dirty="0"/>
          </a:p>
        </p:txBody>
      </p:sp>
      <p:sp>
        <p:nvSpPr>
          <p:cNvPr id="3" name="Content Placeholder 2"/>
          <p:cNvSpPr>
            <a:spLocks noGrp="1"/>
          </p:cNvSpPr>
          <p:nvPr>
            <p:ph idx="1"/>
          </p:nvPr>
        </p:nvSpPr>
        <p:spPr>
          <a:xfrm>
            <a:off x="680322" y="2336873"/>
            <a:ext cx="4931045" cy="3599316"/>
          </a:xfrm>
        </p:spPr>
        <p:txBody>
          <a:bodyPr>
            <a:normAutofit/>
          </a:bodyPr>
          <a:lstStyle/>
          <a:p>
            <a:r>
              <a:rPr lang="en-US" sz="3200" dirty="0"/>
              <a:t>Test Lab Environment</a:t>
            </a:r>
          </a:p>
          <a:p>
            <a:r>
              <a:rPr lang="en-US" sz="3200" dirty="0"/>
              <a:t>Reference Images</a:t>
            </a:r>
          </a:p>
          <a:p>
            <a:r>
              <a:rPr lang="en-US" sz="3200" dirty="0"/>
              <a:t>Deployments</a:t>
            </a:r>
          </a:p>
        </p:txBody>
      </p:sp>
      <p:pic>
        <p:nvPicPr>
          <p:cNvPr id="4" name="Picture 3">
            <a:extLst>
              <a:ext uri="{FF2B5EF4-FFF2-40B4-BE49-F238E27FC236}">
                <a16:creationId xmlns:a16="http://schemas.microsoft.com/office/drawing/2014/main" id="{EECD0920-450C-4E3D-ABD4-93C400E6533B}"/>
              </a:ext>
            </a:extLst>
          </p:cNvPr>
          <p:cNvPicPr>
            <a:picLocks noChangeAspect="1"/>
          </p:cNvPicPr>
          <p:nvPr/>
        </p:nvPicPr>
        <p:blipFill>
          <a:blip r:embed="rId3"/>
          <a:stretch>
            <a:fillRect/>
          </a:stretch>
        </p:blipFill>
        <p:spPr>
          <a:xfrm>
            <a:off x="6095999" y="2456959"/>
            <a:ext cx="4198182" cy="335854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69380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Test Lab Environment </a:t>
            </a:r>
            <a:r>
              <a:rPr lang="en-US"/>
              <a:t>– Hardware</a:t>
            </a:r>
            <a:endParaRPr lang="en-US" dirty="0"/>
          </a:p>
        </p:txBody>
      </p:sp>
      <p:sp>
        <p:nvSpPr>
          <p:cNvPr id="3" name="Content Placeholder 2"/>
          <p:cNvSpPr>
            <a:spLocks noGrp="1"/>
          </p:cNvSpPr>
          <p:nvPr>
            <p:ph sz="half" idx="1"/>
          </p:nvPr>
        </p:nvSpPr>
        <p:spPr>
          <a:xfrm>
            <a:off x="680321" y="2336873"/>
            <a:ext cx="6223399" cy="3599316"/>
          </a:xfrm>
        </p:spPr>
        <p:txBody>
          <a:bodyPr vert="horz" lIns="91440" tIns="45720" rIns="91440" bIns="45720" rtlCol="0">
            <a:normAutofit/>
          </a:bodyPr>
          <a:lstStyle/>
          <a:p>
            <a:r>
              <a:rPr lang="en-US" sz="2000" dirty="0"/>
              <a:t>Invest in yourself by investing in a lab. Gaining skill + experience + comfort is worth the pain and the expense to build it - </a:t>
            </a:r>
            <a:r>
              <a:rPr lang="en-US" sz="2000" b="1" dirty="0"/>
              <a:t>Ami Casto</a:t>
            </a:r>
            <a:endParaRPr lang="en-US" sz="2000" dirty="0"/>
          </a:p>
        </p:txBody>
      </p:sp>
      <p:pic>
        <p:nvPicPr>
          <p:cNvPr id="5" name="Picture 4">
            <a:extLst>
              <a:ext uri="{FF2B5EF4-FFF2-40B4-BE49-F238E27FC236}">
                <a16:creationId xmlns:a16="http://schemas.microsoft.com/office/drawing/2014/main" id="{EFCA012D-60A1-4BD9-953D-61C5DA6DE808}"/>
              </a:ext>
            </a:extLst>
          </p:cNvPr>
          <p:cNvPicPr>
            <a:picLocks noChangeAspect="1"/>
          </p:cNvPicPr>
          <p:nvPr/>
        </p:nvPicPr>
        <p:blipFill>
          <a:blip r:embed="rId3"/>
          <a:stretch>
            <a:fillRect/>
          </a:stretch>
        </p:blipFill>
        <p:spPr>
          <a:xfrm>
            <a:off x="4623268" y="3301835"/>
            <a:ext cx="6496384" cy="3137061"/>
          </a:xfrm>
          <a:prstGeom prst="rect">
            <a:avLst/>
          </a:prstGeom>
        </p:spPr>
      </p:pic>
    </p:spTree>
    <p:extLst>
      <p:ext uri="{BB962C8B-B14F-4D97-AF65-F5344CB8AC3E}">
        <p14:creationId xmlns:p14="http://schemas.microsoft.com/office/powerpoint/2010/main" val="1620225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a:t>Test Lab Environment – Hydration Kit</a:t>
            </a:r>
            <a:endParaRPr lang="en-US" dirty="0"/>
          </a:p>
        </p:txBody>
      </p:sp>
      <p:sp>
        <p:nvSpPr>
          <p:cNvPr id="3" name="Content Placeholder 2"/>
          <p:cNvSpPr>
            <a:spLocks noGrp="1"/>
          </p:cNvSpPr>
          <p:nvPr>
            <p:ph idx="1"/>
          </p:nvPr>
        </p:nvSpPr>
        <p:spPr>
          <a:xfrm>
            <a:off x="680322" y="2336873"/>
            <a:ext cx="4931045" cy="3599316"/>
          </a:xfrm>
        </p:spPr>
        <p:txBody>
          <a:bodyPr>
            <a:normAutofit/>
          </a:bodyPr>
          <a:lstStyle/>
          <a:p>
            <a:r>
              <a:rPr lang="en-US" sz="2000"/>
              <a:t>Install Windows 10 ADK</a:t>
            </a:r>
          </a:p>
          <a:p>
            <a:pPr lvl="2"/>
            <a:r>
              <a:rPr lang="en-US" sz="2000"/>
              <a:t>Deployment Tools</a:t>
            </a:r>
          </a:p>
          <a:p>
            <a:pPr lvl="2"/>
            <a:r>
              <a:rPr lang="en-US" sz="2000"/>
              <a:t>Windows PE</a:t>
            </a:r>
          </a:p>
          <a:p>
            <a:r>
              <a:rPr lang="en-US" sz="2000"/>
              <a:t>Install Deployment Toolkit </a:t>
            </a:r>
          </a:p>
          <a:p>
            <a:r>
              <a:rPr lang="en-US" sz="2000"/>
              <a:t>Extract and Run the Hydration Kit Scripts</a:t>
            </a:r>
          </a:p>
          <a:p>
            <a:r>
              <a:rPr lang="en-US" sz="2000"/>
              <a:t>Populate Deployment Share</a:t>
            </a:r>
          </a:p>
          <a:p>
            <a:r>
              <a:rPr lang="en-US" sz="2000"/>
              <a:t>Create Deployment Media</a:t>
            </a:r>
          </a:p>
        </p:txBody>
      </p:sp>
      <p:pic>
        <p:nvPicPr>
          <p:cNvPr id="5" name="Picture 4">
            <a:extLst>
              <a:ext uri="{FF2B5EF4-FFF2-40B4-BE49-F238E27FC236}">
                <a16:creationId xmlns:a16="http://schemas.microsoft.com/office/drawing/2014/main" id="{9018FBEA-21EF-4AD9-A6E2-6F5802051175}"/>
              </a:ext>
            </a:extLst>
          </p:cNvPr>
          <p:cNvPicPr>
            <a:picLocks noChangeAspect="1"/>
          </p:cNvPicPr>
          <p:nvPr/>
        </p:nvPicPr>
        <p:blipFill>
          <a:blip r:embed="rId3"/>
          <a:stretch>
            <a:fillRect/>
          </a:stretch>
        </p:blipFill>
        <p:spPr>
          <a:xfrm>
            <a:off x="5371514" y="2339800"/>
            <a:ext cx="5876842" cy="409909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4312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23526" y="2091814"/>
            <a:ext cx="6183175" cy="4535424"/>
          </a:xfrm>
          <a:prstGeom prst="rect">
            <a:avLst/>
          </a:prstGeom>
        </p:spPr>
      </p:pic>
      <p:sp>
        <p:nvSpPr>
          <p:cNvPr id="2" name="Title 1"/>
          <p:cNvSpPr>
            <a:spLocks noGrp="1"/>
          </p:cNvSpPr>
          <p:nvPr>
            <p:ph type="title"/>
          </p:nvPr>
        </p:nvSpPr>
        <p:spPr/>
        <p:txBody>
          <a:bodyPr>
            <a:normAutofit/>
          </a:bodyPr>
          <a:lstStyle/>
          <a:p>
            <a:r>
              <a:rPr lang="en-US" dirty="0"/>
              <a:t>Test Lab Environment – Deployment</a:t>
            </a:r>
          </a:p>
        </p:txBody>
      </p:sp>
      <p:sp>
        <p:nvSpPr>
          <p:cNvPr id="3" name="Content Placeholder 2"/>
          <p:cNvSpPr>
            <a:spLocks noGrp="1"/>
          </p:cNvSpPr>
          <p:nvPr>
            <p:ph idx="1"/>
          </p:nvPr>
        </p:nvSpPr>
        <p:spPr>
          <a:xfrm>
            <a:off x="838199" y="2012865"/>
            <a:ext cx="4844143" cy="4164098"/>
          </a:xfrm>
        </p:spPr>
        <p:txBody>
          <a:bodyPr anchor="ctr">
            <a:normAutofit/>
          </a:bodyPr>
          <a:lstStyle/>
          <a:p>
            <a:r>
              <a:rPr lang="en-US" sz="2000" dirty="0"/>
              <a:t>Create the Virtual Machines</a:t>
            </a:r>
          </a:p>
          <a:p>
            <a:pPr lvl="1"/>
            <a:r>
              <a:rPr lang="en-US" sz="2000" dirty="0"/>
              <a:t>Domain Controller</a:t>
            </a:r>
          </a:p>
          <a:p>
            <a:pPr lvl="1"/>
            <a:r>
              <a:rPr lang="en-US" sz="2000" dirty="0"/>
              <a:t>SCCM Server</a:t>
            </a:r>
          </a:p>
          <a:p>
            <a:pPr lvl="1"/>
            <a:r>
              <a:rPr lang="en-US" sz="2000" dirty="0"/>
              <a:t>Other Servers as needed</a:t>
            </a:r>
          </a:p>
          <a:p>
            <a:pPr lvl="1"/>
            <a:r>
              <a:rPr lang="en-US" sz="2000" dirty="0"/>
              <a:t>Clients</a:t>
            </a:r>
          </a:p>
          <a:p>
            <a:r>
              <a:rPr lang="en-US" sz="2000" dirty="0"/>
              <a:t>Mount the ISO</a:t>
            </a:r>
          </a:p>
          <a:p>
            <a:r>
              <a:rPr lang="en-US" sz="2000" dirty="0"/>
              <a:t>Start the Domain Controller Task Sequence/Run Configuration Scripts</a:t>
            </a:r>
          </a:p>
          <a:p>
            <a:r>
              <a:rPr lang="en-US" sz="2000" dirty="0"/>
              <a:t>Start the Remaining Task Sequences</a:t>
            </a:r>
          </a:p>
          <a:p>
            <a:r>
              <a:rPr lang="en-US" sz="2000" dirty="0"/>
              <a:t>Go to Lunch</a:t>
            </a:r>
          </a:p>
        </p:txBody>
      </p:sp>
      <p:pic>
        <p:nvPicPr>
          <p:cNvPr id="6" name="Picture 5"/>
          <p:cNvPicPr>
            <a:picLocks noChangeAspect="1"/>
          </p:cNvPicPr>
          <p:nvPr/>
        </p:nvPicPr>
        <p:blipFill>
          <a:blip r:embed="rId4"/>
          <a:stretch>
            <a:fillRect/>
          </a:stretch>
        </p:blipFill>
        <p:spPr>
          <a:xfrm>
            <a:off x="5623525" y="2091814"/>
            <a:ext cx="6183175" cy="4535920"/>
          </a:xfrm>
          <a:prstGeom prst="rect">
            <a:avLst/>
          </a:prstGeom>
        </p:spPr>
      </p:pic>
    </p:spTree>
    <p:extLst>
      <p:ext uri="{BB962C8B-B14F-4D97-AF65-F5344CB8AC3E}">
        <p14:creationId xmlns:p14="http://schemas.microsoft.com/office/powerpoint/2010/main" val="742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Lab Environment – Demo</a:t>
            </a:r>
          </a:p>
        </p:txBody>
      </p:sp>
      <p:sp>
        <p:nvSpPr>
          <p:cNvPr id="3" name="Content Placeholder 2"/>
          <p:cNvSpPr>
            <a:spLocks noGrp="1"/>
          </p:cNvSpPr>
          <p:nvPr>
            <p:ph idx="1"/>
          </p:nvPr>
        </p:nvSpPr>
        <p:spPr/>
        <p:txBody>
          <a:bodyPr anchor="ctr"/>
          <a:lstStyle/>
          <a:p>
            <a:pPr marL="0" indent="0" algn="ctr">
              <a:buNone/>
            </a:pPr>
            <a:r>
              <a:rPr lang="en-US" sz="9600" dirty="0"/>
              <a:t>Demo</a:t>
            </a:r>
          </a:p>
        </p:txBody>
      </p:sp>
    </p:spTree>
    <p:extLst>
      <p:ext uri="{BB962C8B-B14F-4D97-AF65-F5344CB8AC3E}">
        <p14:creationId xmlns:p14="http://schemas.microsoft.com/office/powerpoint/2010/main" val="68307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7087552" cy="1080938"/>
          </a:xfrm>
        </p:spPr>
        <p:txBody>
          <a:bodyPr vert="horz" lIns="91440" tIns="45720" rIns="91440" bIns="45720" rtlCol="0" anchor="ctr">
            <a:normAutofit/>
          </a:bodyPr>
          <a:lstStyle/>
          <a:p>
            <a:r>
              <a:rPr lang="en-US"/>
              <a:t>Reference Image – Overview</a:t>
            </a:r>
            <a:endParaRPr lang="en-US" dirty="0"/>
          </a:p>
        </p:txBody>
      </p:sp>
      <p:sp>
        <p:nvSpPr>
          <p:cNvPr id="3" name="Content Placeholder 2"/>
          <p:cNvSpPr>
            <a:spLocks noGrp="1"/>
          </p:cNvSpPr>
          <p:nvPr>
            <p:ph sz="half" idx="1"/>
          </p:nvPr>
        </p:nvSpPr>
        <p:spPr>
          <a:xfrm>
            <a:off x="680321" y="2336873"/>
            <a:ext cx="6423211" cy="3599316"/>
          </a:xfrm>
        </p:spPr>
        <p:txBody>
          <a:bodyPr vert="horz" lIns="91440" tIns="45720" rIns="91440" bIns="45720" rtlCol="0">
            <a:normAutofit/>
          </a:bodyPr>
          <a:lstStyle/>
          <a:p>
            <a:r>
              <a:rPr lang="en-US" sz="2000" dirty="0"/>
              <a:t>Do We Need Them?</a:t>
            </a:r>
          </a:p>
          <a:p>
            <a:r>
              <a:rPr lang="en-US" sz="2000" dirty="0"/>
              <a:t>Build a Strong Foundation</a:t>
            </a:r>
          </a:p>
          <a:p>
            <a:r>
              <a:rPr lang="en-US" sz="2000" dirty="0"/>
              <a:t>Use Virtual Machines </a:t>
            </a:r>
          </a:p>
          <a:p>
            <a:pPr lvl="1"/>
            <a:r>
              <a:rPr lang="en-US" dirty="0"/>
              <a:t>Fast and Flexible</a:t>
            </a:r>
          </a:p>
          <a:p>
            <a:pPr lvl="1"/>
            <a:r>
              <a:rPr lang="en-US" dirty="0"/>
              <a:t>Rule Out Hardware and Driver Issues</a:t>
            </a:r>
          </a:p>
          <a:p>
            <a:pPr lvl="1"/>
            <a:r>
              <a:rPr lang="en-US" dirty="0"/>
              <a:t>Quickly move from lab, test, and production</a:t>
            </a:r>
          </a:p>
          <a:p>
            <a:r>
              <a:rPr lang="en-US" sz="2000" dirty="0"/>
              <a:t>Win 7 was a car you bought outright. Do what you want. Win 10 is a lease. Be careful what you customize. - </a:t>
            </a:r>
            <a:r>
              <a:rPr lang="en-US" sz="2000" dirty="0">
                <a:hlinkClick r:id="rId3"/>
              </a:rPr>
              <a:t>@mikael_nystrom</a:t>
            </a:r>
            <a:r>
              <a:rPr lang="en-US" sz="2000" dirty="0"/>
              <a:t> </a:t>
            </a:r>
          </a:p>
        </p:txBody>
      </p:sp>
      <p:pic>
        <p:nvPicPr>
          <p:cNvPr id="5" name="Content Placeholder 3"/>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a:stretch/>
        </p:blipFill>
        <p:spPr>
          <a:xfrm>
            <a:off x="7995249" y="1432790"/>
            <a:ext cx="3516430" cy="5194929"/>
          </a:xfrm>
          <a:prstGeom prst="rect">
            <a:avLst/>
          </a:prstGeom>
          <a:ln>
            <a:noFill/>
          </a:ln>
          <a:effectLst/>
        </p:spPr>
      </p:pic>
    </p:spTree>
    <p:extLst>
      <p:ext uri="{BB962C8B-B14F-4D97-AF65-F5344CB8AC3E}">
        <p14:creationId xmlns:p14="http://schemas.microsoft.com/office/powerpoint/2010/main" val="387116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Image - Creation</a:t>
            </a:r>
            <a:endParaRPr lang="en-US" dirty="0"/>
          </a:p>
        </p:txBody>
      </p:sp>
      <p:sp>
        <p:nvSpPr>
          <p:cNvPr id="7" name="Text Placeholder 6">
            <a:extLst>
              <a:ext uri="{FF2B5EF4-FFF2-40B4-BE49-F238E27FC236}">
                <a16:creationId xmlns:a16="http://schemas.microsoft.com/office/drawing/2014/main" id="{295A1ED1-8475-47D7-8951-DB2EAFEC3BE9}"/>
              </a:ext>
            </a:extLst>
          </p:cNvPr>
          <p:cNvSpPr>
            <a:spLocks noGrp="1"/>
          </p:cNvSpPr>
          <p:nvPr>
            <p:ph type="body" idx="1"/>
          </p:nvPr>
        </p:nvSpPr>
        <p:spPr>
          <a:xfrm>
            <a:off x="6450037" y="2049083"/>
            <a:ext cx="5741963" cy="693135"/>
          </a:xfrm>
        </p:spPr>
        <p:txBody>
          <a:bodyPr anchor="ctr">
            <a:normAutofit/>
          </a:bodyPr>
          <a:lstStyle/>
          <a:p>
            <a:pPr algn="ctr"/>
            <a:r>
              <a:rPr lang="en-US" dirty="0"/>
              <a:t>Johan’s Reference Image Method</a:t>
            </a:r>
          </a:p>
        </p:txBody>
      </p:sp>
      <p:graphicFrame>
        <p:nvGraphicFramePr>
          <p:cNvPr id="20" name="Content Placeholder 2">
            <a:extLst>
              <a:ext uri="{FF2B5EF4-FFF2-40B4-BE49-F238E27FC236}">
                <a16:creationId xmlns:a16="http://schemas.microsoft.com/office/drawing/2014/main" id="{477E390D-8475-4674-B73E-1492626AEC7E}"/>
              </a:ext>
            </a:extLst>
          </p:cNvPr>
          <p:cNvGraphicFramePr>
            <a:graphicFrameLocks noGrp="1"/>
          </p:cNvGraphicFramePr>
          <p:nvPr>
            <p:ph sz="half" idx="2"/>
            <p:extLst>
              <p:ext uri="{D42A27DB-BD31-4B8C-83A1-F6EECF244321}">
                <p14:modId xmlns:p14="http://schemas.microsoft.com/office/powerpoint/2010/main" val="296609886"/>
              </p:ext>
            </p:extLst>
          </p:nvPr>
        </p:nvGraphicFramePr>
        <p:xfrm>
          <a:off x="6913025" y="2891598"/>
          <a:ext cx="5051547" cy="3574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0967B27D-F53F-4422-BA3C-A54A2808BEAF}"/>
              </a:ext>
            </a:extLst>
          </p:cNvPr>
          <p:cNvSpPr>
            <a:spLocks noGrp="1"/>
          </p:cNvSpPr>
          <p:nvPr>
            <p:ph type="body" sz="quarter" idx="3"/>
          </p:nvPr>
        </p:nvSpPr>
        <p:spPr>
          <a:xfrm>
            <a:off x="-17332" y="2040381"/>
            <a:ext cx="6565843" cy="692076"/>
          </a:xfrm>
        </p:spPr>
        <p:txBody>
          <a:bodyPr anchor="ctr">
            <a:normAutofit/>
          </a:bodyPr>
          <a:lstStyle/>
          <a:p>
            <a:pPr algn="ctr"/>
            <a:r>
              <a:rPr lang="en-US" dirty="0"/>
              <a:t>David’s Offline Servicing Method</a:t>
            </a:r>
          </a:p>
        </p:txBody>
      </p:sp>
      <p:graphicFrame>
        <p:nvGraphicFramePr>
          <p:cNvPr id="17" name="Content Placeholder 2">
            <a:extLst>
              <a:ext uri="{FF2B5EF4-FFF2-40B4-BE49-F238E27FC236}">
                <a16:creationId xmlns:a16="http://schemas.microsoft.com/office/drawing/2014/main" id="{DF3892E3-9201-48F1-BC02-5127EF81526F}"/>
              </a:ext>
            </a:extLst>
          </p:cNvPr>
          <p:cNvGraphicFramePr>
            <a:graphicFrameLocks/>
          </p:cNvGraphicFramePr>
          <p:nvPr>
            <p:extLst>
              <p:ext uri="{D42A27DB-BD31-4B8C-83A1-F6EECF244321}">
                <p14:modId xmlns:p14="http://schemas.microsoft.com/office/powerpoint/2010/main" val="729513969"/>
              </p:ext>
            </p:extLst>
          </p:nvPr>
        </p:nvGraphicFramePr>
        <p:xfrm>
          <a:off x="731520" y="2750920"/>
          <a:ext cx="6107957" cy="31293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23355242"/>
      </p:ext>
    </p:extLst>
  </p:cSld>
  <p:clrMapOvr>
    <a:masterClrMapping/>
  </p:clrMapOvr>
</p:sld>
</file>

<file path=ppt/theme/theme1.xml><?xml version="1.0" encoding="utf-8"?>
<a:theme xmlns:a="http://schemas.openxmlformats.org/drawingml/2006/main" name="Berlin">
  <a:themeElements>
    <a:clrScheme name="Custom 1">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2F2F2"/>
      </a:hlink>
      <a:folHlink>
        <a:srgbClr val="F2F2F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1668</Words>
  <Application>Microsoft Office PowerPoint</Application>
  <PresentationFormat>Widescreen</PresentationFormat>
  <Paragraphs>197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Trebuchet MS</vt:lpstr>
      <vt:lpstr>Berlin</vt:lpstr>
      <vt:lpstr>Windows 10  Imaging &amp; Deployment</vt:lpstr>
      <vt:lpstr>Get Current Stay Current</vt:lpstr>
      <vt:lpstr>Agenda</vt:lpstr>
      <vt:lpstr>Test Lab Environment – Hardware</vt:lpstr>
      <vt:lpstr>Test Lab Environment – Hydration Kit</vt:lpstr>
      <vt:lpstr>Test Lab Environment – Deployment</vt:lpstr>
      <vt:lpstr>Test Lab Environment – Demo</vt:lpstr>
      <vt:lpstr>Reference Image – Overview</vt:lpstr>
      <vt:lpstr>Reference Image - Creation</vt:lpstr>
      <vt:lpstr>Reference Image – Demo</vt:lpstr>
      <vt:lpstr>Deployments - Images</vt:lpstr>
      <vt:lpstr>Deployments - Drivers</vt:lpstr>
      <vt:lpstr>Deployments – Task Sequence</vt:lpstr>
      <vt:lpstr>Deployment – Demo</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2019-03-05T15:09:10Z</dcterms:created>
  <dcterms:modified xsi:type="dcterms:W3CDTF">2019-03-05T15:09:51Z</dcterms:modified>
</cp:coreProperties>
</file>